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97" r:id="rId2"/>
  </p:sldMasterIdLst>
  <p:notesMasterIdLst>
    <p:notesMasterId r:id="rId31"/>
  </p:notesMasterIdLst>
  <p:handoutMasterIdLst>
    <p:handoutMasterId r:id="rId32"/>
  </p:handoutMasterIdLst>
  <p:sldIdLst>
    <p:sldId id="256" r:id="rId3"/>
    <p:sldId id="282" r:id="rId4"/>
    <p:sldId id="273" r:id="rId5"/>
    <p:sldId id="288" r:id="rId6"/>
    <p:sldId id="289" r:id="rId7"/>
    <p:sldId id="292" r:id="rId8"/>
    <p:sldId id="294" r:id="rId9"/>
    <p:sldId id="296" r:id="rId10"/>
    <p:sldId id="279" r:id="rId11"/>
    <p:sldId id="281" r:id="rId12"/>
    <p:sldId id="260" r:id="rId13"/>
    <p:sldId id="284" r:id="rId14"/>
    <p:sldId id="258" r:id="rId15"/>
    <p:sldId id="269" r:id="rId16"/>
    <p:sldId id="287" r:id="rId17"/>
    <p:sldId id="286" r:id="rId18"/>
    <p:sldId id="283" r:id="rId19"/>
    <p:sldId id="270" r:id="rId20"/>
    <p:sldId id="300" r:id="rId21"/>
    <p:sldId id="301" r:id="rId22"/>
    <p:sldId id="302" r:id="rId23"/>
    <p:sldId id="303" r:id="rId24"/>
    <p:sldId id="314" r:id="rId25"/>
    <p:sldId id="268" r:id="rId26"/>
    <p:sldId id="271" r:id="rId27"/>
    <p:sldId id="272" r:id="rId28"/>
    <p:sldId id="275" r:id="rId29"/>
    <p:sldId id="274" r:id="rId3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812" autoAdjust="0"/>
    <p:restoredTop sz="94581" autoAdjust="0"/>
  </p:normalViewPr>
  <p:slideViewPr>
    <p:cSldViewPr>
      <p:cViewPr varScale="1">
        <p:scale>
          <a:sx n="70" d="100"/>
          <a:sy n="70" d="100"/>
        </p:scale>
        <p:origin x="44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1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eaLnBrk="1" hangingPunct="1">
              <a:defRPr sz="1300"/>
            </a:lvl1pPr>
          </a:lstStyle>
          <a:p>
            <a:pPr>
              <a:defRPr/>
            </a:pPr>
            <a:endParaRPr lang="en-US"/>
          </a:p>
        </p:txBody>
      </p:sp>
      <p:sp>
        <p:nvSpPr>
          <p:cNvPr id="2457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eaLnBrk="1" hangingPunct="1">
              <a:defRPr sz="1300"/>
            </a:lvl1pPr>
          </a:lstStyle>
          <a:p>
            <a:pPr>
              <a:defRPr/>
            </a:pPr>
            <a:r>
              <a:rPr lang="en-US" smtClean="0"/>
              <a:t>October 18, </a:t>
            </a:r>
            <a:r>
              <a:rPr lang="en-US" dirty="0" smtClean="0"/>
              <a:t>2016</a:t>
            </a:r>
            <a:endParaRPr lang="en-US" dirty="0"/>
          </a:p>
        </p:txBody>
      </p:sp>
      <p:sp>
        <p:nvSpPr>
          <p:cNvPr id="2458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eaLnBrk="1" hangingPunct="1">
              <a:defRPr sz="1300"/>
            </a:lvl1pPr>
          </a:lstStyle>
          <a:p>
            <a:pPr>
              <a:defRPr/>
            </a:pPr>
            <a:r>
              <a:rPr lang="en-US" dirty="0" smtClean="0"/>
              <a:t>Patenting Do's &amp; Don'ts © 2016 Bassett IP Strategies</a:t>
            </a:r>
            <a:endParaRPr lang="en-US" dirty="0"/>
          </a:p>
        </p:txBody>
      </p:sp>
      <p:sp>
        <p:nvSpPr>
          <p:cNvPr id="2458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eaLnBrk="1" hangingPunct="1">
              <a:defRPr sz="1300"/>
            </a:lvl1pPr>
          </a:lstStyle>
          <a:p>
            <a:pPr>
              <a:defRPr/>
            </a:pPr>
            <a:fld id="{65429A3A-B4F4-4C6B-855F-ACF1519C700F}" type="slidenum">
              <a:rPr lang="en-US"/>
              <a:pPr>
                <a:defRPr/>
              </a:pPr>
              <a:t>‹#›</a:t>
            </a:fld>
            <a:endParaRPr lang="en-US"/>
          </a:p>
        </p:txBody>
      </p:sp>
    </p:spTree>
    <p:extLst>
      <p:ext uri="{BB962C8B-B14F-4D97-AF65-F5344CB8AC3E}">
        <p14:creationId xmlns:p14="http://schemas.microsoft.com/office/powerpoint/2010/main" val="37982351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eaLnBrk="1" hangingPunct="1">
              <a:defRPr sz="1300"/>
            </a:lvl1pPr>
          </a:lstStyle>
          <a:p>
            <a:pPr>
              <a:defRPr/>
            </a:pPr>
            <a:endParaRPr lang="en-US"/>
          </a:p>
        </p:txBody>
      </p:sp>
      <p:sp>
        <p:nvSpPr>
          <p:cNvPr id="2253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eaLnBrk="1" hangingPunct="1">
              <a:defRPr sz="1300"/>
            </a:lvl1pPr>
          </a:lstStyle>
          <a:p>
            <a:pPr>
              <a:defRPr/>
            </a:pPr>
            <a:r>
              <a:rPr lang="en-US" dirty="0" smtClean="0"/>
              <a:t>October 18, 2016</a:t>
            </a:r>
            <a:endParaRPr lang="en-US" dirty="0"/>
          </a:p>
        </p:txBody>
      </p:sp>
      <p:sp>
        <p:nvSpPr>
          <p:cNvPr id="2560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253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eaLnBrk="1" hangingPunct="1">
              <a:defRPr sz="1300"/>
            </a:lvl1pPr>
          </a:lstStyle>
          <a:p>
            <a:pPr>
              <a:defRPr/>
            </a:pPr>
            <a:r>
              <a:rPr lang="en-US" dirty="0" smtClean="0"/>
              <a:t>Patenting Do's &amp; Don'ts © 2016 Bassett IP Strategies</a:t>
            </a:r>
            <a:endParaRPr lang="en-US" dirty="0"/>
          </a:p>
        </p:txBody>
      </p:sp>
      <p:sp>
        <p:nvSpPr>
          <p:cNvPr id="2253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eaLnBrk="1" hangingPunct="1">
              <a:defRPr sz="1300"/>
            </a:lvl1pPr>
          </a:lstStyle>
          <a:p>
            <a:pPr>
              <a:defRPr/>
            </a:pPr>
            <a:fld id="{CEC21C1B-924A-4FBD-AB24-7F37D2137774}" type="slidenum">
              <a:rPr lang="en-US"/>
              <a:pPr>
                <a:defRPr/>
              </a:pPr>
              <a:t>‹#›</a:t>
            </a:fld>
            <a:endParaRPr lang="en-US"/>
          </a:p>
        </p:txBody>
      </p:sp>
    </p:spTree>
    <p:extLst>
      <p:ext uri="{BB962C8B-B14F-4D97-AF65-F5344CB8AC3E}">
        <p14:creationId xmlns:p14="http://schemas.microsoft.com/office/powerpoint/2010/main" val="404637554"/>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October 18, 2016</a:t>
            </a:r>
          </a:p>
        </p:txBody>
      </p:sp>
      <p:sp>
        <p:nvSpPr>
          <p:cNvPr id="2662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Do's &amp; Don'ts </a:t>
            </a:r>
          </a:p>
          <a:p>
            <a:r>
              <a:rPr lang="en-US" dirty="0" smtClean="0"/>
              <a:t>© 2016 Bassett IP Strategies</a:t>
            </a:r>
          </a:p>
        </p:txBody>
      </p:sp>
      <p:sp>
        <p:nvSpPr>
          <p:cNvPr id="2662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09B0C56A-2B17-4E97-95B9-474EEFC0A043}" type="slidenum">
              <a:rPr lang="en-US" smtClean="0"/>
              <a:pPr/>
              <a:t>1</a:t>
            </a:fld>
            <a:endParaRPr lang="en-US" smtClean="0"/>
          </a:p>
        </p:txBody>
      </p:sp>
      <p:sp>
        <p:nvSpPr>
          <p:cNvPr id="26630" name="Rectangle 3"/>
          <p:cNvSpPr>
            <a:spLocks noGrp="1" noChangeArrowheads="1"/>
          </p:cNvSpPr>
          <p:nvPr>
            <p:ph type="body" idx="1"/>
          </p:nvPr>
        </p:nvSpPr>
        <p:spPr/>
        <p:txBody>
          <a:bodyPr/>
          <a:lstStyle/>
          <a:p>
            <a:endParaRPr lang="en-US" dirty="0" smtClean="0"/>
          </a:p>
        </p:txBody>
      </p:sp>
      <p:sp>
        <p:nvSpPr>
          <p:cNvPr id="17" name="Slide Image Placeholder 16"/>
          <p:cNvSpPr>
            <a:spLocks noGrp="1" noRot="1" noChangeAspect="1"/>
          </p:cNvSpPr>
          <p:nvPr>
            <p:ph type="sldImg"/>
          </p:nvPr>
        </p:nvSpPr>
        <p:spPr/>
      </p:sp>
    </p:spTree>
    <p:extLst>
      <p:ext uri="{BB962C8B-B14F-4D97-AF65-F5344CB8AC3E}">
        <p14:creationId xmlns:p14="http://schemas.microsoft.com/office/powerpoint/2010/main" val="1650132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October 18, 2016</a:t>
            </a:r>
          </a:p>
        </p:txBody>
      </p:sp>
      <p:sp>
        <p:nvSpPr>
          <p:cNvPr id="3686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Do's &amp; Don'ts </a:t>
            </a:r>
          </a:p>
          <a:p>
            <a:r>
              <a:rPr lang="en-US" dirty="0" smtClean="0"/>
              <a:t>© 2016 Bassett IP Strategies</a:t>
            </a:r>
          </a:p>
        </p:txBody>
      </p:sp>
      <p:sp>
        <p:nvSpPr>
          <p:cNvPr id="3686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86A83B67-F0E3-4C3D-8599-82CB452AFC2D}" type="slidenum">
              <a:rPr lang="en-US" smtClean="0"/>
              <a:pPr/>
              <a:t>10</a:t>
            </a:fld>
            <a:endParaRPr lang="en-US" smtClean="0"/>
          </a:p>
        </p:txBody>
      </p:sp>
      <p:sp>
        <p:nvSpPr>
          <p:cNvPr id="36870" name="Rectangle 3"/>
          <p:cNvSpPr>
            <a:spLocks noGrp="1" noChangeArrowheads="1"/>
          </p:cNvSpPr>
          <p:nvPr>
            <p:ph type="body" idx="1"/>
          </p:nvPr>
        </p:nvSpPr>
        <p:spPr/>
        <p:txBody>
          <a:bodyPr/>
          <a:lstStyle/>
          <a:p>
            <a:endParaRPr lang="en-US" dirty="0" smtClean="0"/>
          </a:p>
        </p:txBody>
      </p:sp>
      <p:sp>
        <p:nvSpPr>
          <p:cNvPr id="17" name="Slide Image Placeholder 16"/>
          <p:cNvSpPr>
            <a:spLocks noGrp="1" noRot="1" noChangeAspect="1"/>
          </p:cNvSpPr>
          <p:nvPr>
            <p:ph type="sldImg"/>
          </p:nvPr>
        </p:nvSpPr>
        <p:spPr/>
      </p:sp>
    </p:spTree>
    <p:extLst>
      <p:ext uri="{BB962C8B-B14F-4D97-AF65-F5344CB8AC3E}">
        <p14:creationId xmlns:p14="http://schemas.microsoft.com/office/powerpoint/2010/main" val="3469519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October 18, 2016</a:t>
            </a:r>
          </a:p>
        </p:txBody>
      </p:sp>
      <p:sp>
        <p:nvSpPr>
          <p:cNvPr id="3686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Do's &amp; Don'ts </a:t>
            </a:r>
          </a:p>
          <a:p>
            <a:r>
              <a:rPr lang="en-US" dirty="0" smtClean="0"/>
              <a:t>© 2016 Bassett IP Strategies</a:t>
            </a:r>
          </a:p>
        </p:txBody>
      </p:sp>
      <p:sp>
        <p:nvSpPr>
          <p:cNvPr id="3686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86A83B67-F0E3-4C3D-8599-82CB452AFC2D}" type="slidenum">
              <a:rPr lang="en-US" smtClean="0"/>
              <a:pPr/>
              <a:t>11</a:t>
            </a:fld>
            <a:endParaRPr lang="en-US" smtClean="0"/>
          </a:p>
        </p:txBody>
      </p:sp>
      <p:sp>
        <p:nvSpPr>
          <p:cNvPr id="36870" name="Rectangle 3"/>
          <p:cNvSpPr>
            <a:spLocks noGrp="1" noChangeArrowheads="1"/>
          </p:cNvSpPr>
          <p:nvPr>
            <p:ph type="body" idx="1"/>
          </p:nvPr>
        </p:nvSpPr>
        <p:spPr/>
        <p:txBody>
          <a:bodyPr/>
          <a:lstStyle/>
          <a:p>
            <a:endParaRPr lang="en-US" dirty="0" smtClean="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4076494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October 18, 2016</a:t>
            </a:r>
          </a:p>
        </p:txBody>
      </p:sp>
      <p:sp>
        <p:nvSpPr>
          <p:cNvPr id="3686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Do's &amp; Don'ts </a:t>
            </a:r>
          </a:p>
          <a:p>
            <a:r>
              <a:rPr lang="en-US" dirty="0" smtClean="0"/>
              <a:t>© 2016 Bassett IP Strategies</a:t>
            </a:r>
          </a:p>
        </p:txBody>
      </p:sp>
      <p:sp>
        <p:nvSpPr>
          <p:cNvPr id="3686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86A83B67-F0E3-4C3D-8599-82CB452AFC2D}" type="slidenum">
              <a:rPr lang="en-US" smtClean="0"/>
              <a:pPr/>
              <a:t>12</a:t>
            </a:fld>
            <a:endParaRPr lang="en-US" smtClean="0"/>
          </a:p>
        </p:txBody>
      </p:sp>
      <p:sp>
        <p:nvSpPr>
          <p:cNvPr id="36870" name="Rectangle 3"/>
          <p:cNvSpPr>
            <a:spLocks noGrp="1" noChangeArrowheads="1"/>
          </p:cNvSpPr>
          <p:nvPr>
            <p:ph type="body" idx="1"/>
          </p:nvPr>
        </p:nvSpPr>
        <p:spPr/>
        <p:txBody>
          <a:bodyPr/>
          <a:lstStyle/>
          <a:p>
            <a:endParaRPr lang="en-US" dirty="0" smtClean="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3372347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13</a:t>
            </a:fld>
            <a:endParaRPr lang="en-US"/>
          </a:p>
        </p:txBody>
      </p:sp>
      <p:sp>
        <p:nvSpPr>
          <p:cNvPr id="10" name="Slide Image Placeholder 9"/>
          <p:cNvSpPr>
            <a:spLocks noGrp="1" noRot="1" noChangeAspect="1"/>
          </p:cNvSpPr>
          <p:nvPr>
            <p:ph type="sldImg"/>
          </p:nvPr>
        </p:nvSpPr>
        <p:spPr/>
      </p:sp>
    </p:spTree>
    <p:extLst>
      <p:ext uri="{BB962C8B-B14F-4D97-AF65-F5344CB8AC3E}">
        <p14:creationId xmlns:p14="http://schemas.microsoft.com/office/powerpoint/2010/main" val="1120856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14</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4119385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dirty="0" smtClean="0"/>
              <a:t>October 18, 2016</a:t>
            </a:r>
            <a:endParaRPr lang="en-US" dirty="0"/>
          </a:p>
        </p:txBody>
      </p:sp>
      <p:sp>
        <p:nvSpPr>
          <p:cNvPr id="5" name="Footer Placeholder 4"/>
          <p:cNvSpPr>
            <a:spLocks noGrp="1"/>
          </p:cNvSpPr>
          <p:nvPr>
            <p:ph type="ftr" sz="quarter" idx="11"/>
          </p:nvPr>
        </p:nvSpPr>
        <p:spPr/>
        <p:txBody>
          <a:bodyPr/>
          <a:lstStyle/>
          <a:p>
            <a:pPr>
              <a:defRPr/>
            </a:pPr>
            <a:r>
              <a:rPr lang="en-US" dirty="0" smtClean="0"/>
              <a:t>Patenting Do's &amp; Don'ts </a:t>
            </a:r>
          </a:p>
          <a:p>
            <a:pPr>
              <a:defRPr/>
            </a:pPr>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pPr>
              <a:defRPr/>
            </a:pPr>
            <a:fld id="{CEC21C1B-924A-4FBD-AB24-7F37D2137774}" type="slidenum">
              <a:rPr lang="en-US" smtClean="0"/>
              <a:pPr>
                <a:defRPr/>
              </a:pPr>
              <a:t>15</a:t>
            </a:fld>
            <a:endParaRPr lang="en-US"/>
          </a:p>
        </p:txBody>
      </p:sp>
    </p:spTree>
    <p:extLst>
      <p:ext uri="{BB962C8B-B14F-4D97-AF65-F5344CB8AC3E}">
        <p14:creationId xmlns:p14="http://schemas.microsoft.com/office/powerpoint/2010/main" val="3096345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16</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4119385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17</a:t>
            </a:fld>
            <a:endParaRPr lang="en-US"/>
          </a:p>
        </p:txBody>
      </p:sp>
      <p:sp>
        <p:nvSpPr>
          <p:cNvPr id="11" name="Slide Image Placeholder 10"/>
          <p:cNvSpPr>
            <a:spLocks noGrp="1" noRot="1" noChangeAspect="1"/>
          </p:cNvSpPr>
          <p:nvPr>
            <p:ph type="sldImg"/>
          </p:nvPr>
        </p:nvSpPr>
        <p:spPr/>
      </p:sp>
    </p:spTree>
    <p:extLst>
      <p:ext uri="{BB962C8B-B14F-4D97-AF65-F5344CB8AC3E}">
        <p14:creationId xmlns:p14="http://schemas.microsoft.com/office/powerpoint/2010/main" val="2601772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18</a:t>
            </a:fld>
            <a:endParaRPr lang="en-US"/>
          </a:p>
        </p:txBody>
      </p:sp>
      <p:sp>
        <p:nvSpPr>
          <p:cNvPr id="11" name="Slide Image Placeholder 10"/>
          <p:cNvSpPr>
            <a:spLocks noGrp="1" noRot="1" noChangeAspect="1"/>
          </p:cNvSpPr>
          <p:nvPr>
            <p:ph type="sldImg"/>
          </p:nvPr>
        </p:nvSpPr>
        <p:spPr/>
      </p:sp>
    </p:spTree>
    <p:extLst>
      <p:ext uri="{BB962C8B-B14F-4D97-AF65-F5344CB8AC3E}">
        <p14:creationId xmlns:p14="http://schemas.microsoft.com/office/powerpoint/2010/main" val="26017720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19</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66707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dirty="0" smtClean="0"/>
              <a:t>October 18, 2016</a:t>
            </a:r>
            <a:endParaRPr lang="en-US" dirty="0"/>
          </a:p>
        </p:txBody>
      </p:sp>
      <p:sp>
        <p:nvSpPr>
          <p:cNvPr id="5" name="Footer Placeholder 4"/>
          <p:cNvSpPr>
            <a:spLocks noGrp="1"/>
          </p:cNvSpPr>
          <p:nvPr>
            <p:ph type="ftr" sz="quarter" idx="11"/>
          </p:nvPr>
        </p:nvSpPr>
        <p:spPr/>
        <p:txBody>
          <a:bodyPr/>
          <a:lstStyle/>
          <a:p>
            <a:pPr>
              <a:defRPr/>
            </a:pPr>
            <a:r>
              <a:rPr lang="en-US" dirty="0" smtClean="0"/>
              <a:t>Patenting Do's &amp; Don'ts </a:t>
            </a:r>
          </a:p>
          <a:p>
            <a:pPr>
              <a:defRPr/>
            </a:pPr>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pPr>
              <a:defRPr/>
            </a:pPr>
            <a:fld id="{CEC21C1B-924A-4FBD-AB24-7F37D2137774}" type="slidenum">
              <a:rPr lang="en-US" smtClean="0"/>
              <a:pPr>
                <a:defRPr/>
              </a:pPr>
              <a:t>2</a:t>
            </a:fld>
            <a:endParaRPr lang="en-US" dirty="0"/>
          </a:p>
        </p:txBody>
      </p:sp>
    </p:spTree>
    <p:extLst>
      <p:ext uri="{BB962C8B-B14F-4D97-AF65-F5344CB8AC3E}">
        <p14:creationId xmlns:p14="http://schemas.microsoft.com/office/powerpoint/2010/main" val="815373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20</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3290929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21</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3185448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22</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1958265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23</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1412879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24</a:t>
            </a:fld>
            <a:endParaRPr lang="en-US"/>
          </a:p>
        </p:txBody>
      </p:sp>
      <p:sp>
        <p:nvSpPr>
          <p:cNvPr id="11" name="Slide Image Placeholder 10"/>
          <p:cNvSpPr>
            <a:spLocks noGrp="1" noRot="1" noChangeAspect="1"/>
          </p:cNvSpPr>
          <p:nvPr>
            <p:ph type="sldImg"/>
          </p:nvPr>
        </p:nvSpPr>
        <p:spPr/>
      </p:sp>
    </p:spTree>
    <p:extLst>
      <p:ext uri="{BB962C8B-B14F-4D97-AF65-F5344CB8AC3E}">
        <p14:creationId xmlns:p14="http://schemas.microsoft.com/office/powerpoint/2010/main" val="33626103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25</a:t>
            </a:fld>
            <a:endParaRPr lang="en-US"/>
          </a:p>
        </p:txBody>
      </p:sp>
      <p:sp>
        <p:nvSpPr>
          <p:cNvPr id="11" name="Slide Image Placeholder 10"/>
          <p:cNvSpPr>
            <a:spLocks noGrp="1" noRot="1" noChangeAspect="1"/>
          </p:cNvSpPr>
          <p:nvPr>
            <p:ph type="sldImg"/>
          </p:nvPr>
        </p:nvSpPr>
        <p:spPr/>
      </p:sp>
    </p:spTree>
    <p:extLst>
      <p:ext uri="{BB962C8B-B14F-4D97-AF65-F5344CB8AC3E}">
        <p14:creationId xmlns:p14="http://schemas.microsoft.com/office/powerpoint/2010/main" val="19769171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26</a:t>
            </a:fld>
            <a:endParaRPr lang="en-US"/>
          </a:p>
        </p:txBody>
      </p:sp>
      <p:sp>
        <p:nvSpPr>
          <p:cNvPr id="16" name="Slide Image Placeholder 15"/>
          <p:cNvSpPr>
            <a:spLocks noGrp="1" noRot="1" noChangeAspect="1"/>
          </p:cNvSpPr>
          <p:nvPr>
            <p:ph type="sldImg"/>
          </p:nvPr>
        </p:nvSpPr>
        <p:spPr/>
      </p:sp>
    </p:spTree>
    <p:extLst>
      <p:ext uri="{BB962C8B-B14F-4D97-AF65-F5344CB8AC3E}">
        <p14:creationId xmlns:p14="http://schemas.microsoft.com/office/powerpoint/2010/main" val="25824848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27</a:t>
            </a:fld>
            <a:endParaRPr lang="en-US"/>
          </a:p>
        </p:txBody>
      </p:sp>
      <p:sp>
        <p:nvSpPr>
          <p:cNvPr id="15" name="Slide Image Placeholder 14"/>
          <p:cNvSpPr>
            <a:spLocks noGrp="1" noRot="1" noChangeAspect="1"/>
          </p:cNvSpPr>
          <p:nvPr>
            <p:ph type="sldImg"/>
          </p:nvPr>
        </p:nvSpPr>
        <p:spPr/>
      </p:sp>
      <p:sp>
        <p:nvSpPr>
          <p:cNvPr id="16" name="Notes Placeholder 15"/>
          <p:cNvSpPr>
            <a:spLocks noGrp="1"/>
          </p:cNvSpPr>
          <p:nvPr>
            <p:ph type="body" idx="1"/>
          </p:nvPr>
        </p:nvSpPr>
        <p:spPr/>
        <p:txBody>
          <a:bodyPr/>
          <a:lstStyle/>
          <a:p>
            <a:endParaRPr lang="en-US"/>
          </a:p>
        </p:txBody>
      </p:sp>
    </p:spTree>
    <p:extLst>
      <p:ext uri="{BB962C8B-B14F-4D97-AF65-F5344CB8AC3E}">
        <p14:creationId xmlns:p14="http://schemas.microsoft.com/office/powerpoint/2010/main" val="2638944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28</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3249093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October 18, 2016</a:t>
            </a:r>
            <a:endParaRPr lang="en-US" dirty="0"/>
          </a:p>
        </p:txBody>
      </p:sp>
      <p:sp>
        <p:nvSpPr>
          <p:cNvPr id="5" name="Footer Placeholder 4"/>
          <p:cNvSpPr>
            <a:spLocks noGrp="1"/>
          </p:cNvSpPr>
          <p:nvPr>
            <p:ph type="ftr" sz="quarter" idx="11"/>
          </p:nvPr>
        </p:nvSpPr>
        <p:spPr/>
        <p:txBody>
          <a:bodyPr/>
          <a:lstStyle/>
          <a:p>
            <a:r>
              <a:rPr lang="en-US" dirty="0" smtClean="0"/>
              <a:t>Patenting Do's &amp; Don'ts </a:t>
            </a:r>
          </a:p>
          <a:p>
            <a:r>
              <a:rPr lang="en-US" dirty="0" smtClean="0"/>
              <a:t>© 2016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3</a:t>
            </a:fld>
            <a:endParaRPr lang="en-US"/>
          </a:p>
        </p:txBody>
      </p:sp>
      <p:sp>
        <p:nvSpPr>
          <p:cNvPr id="8" name="Slide Image Placeholder 7"/>
          <p:cNvSpPr>
            <a:spLocks noGrp="1" noRot="1" noChangeAspect="1"/>
          </p:cNvSpPr>
          <p:nvPr>
            <p:ph type="sldImg"/>
          </p:nvPr>
        </p:nvSpPr>
        <p:spPr/>
      </p:sp>
      <p:sp>
        <p:nvSpPr>
          <p:cNvPr id="9" name="Notes Placeholder 8"/>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39735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October 18, 2016</a:t>
            </a:r>
          </a:p>
        </p:txBody>
      </p:sp>
      <p:sp>
        <p:nvSpPr>
          <p:cNvPr id="3686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Do's &amp; Don'ts </a:t>
            </a:r>
          </a:p>
          <a:p>
            <a:r>
              <a:rPr lang="en-US" dirty="0" smtClean="0"/>
              <a:t>© 2016 Bassett IP Strategies</a:t>
            </a:r>
          </a:p>
        </p:txBody>
      </p:sp>
      <p:sp>
        <p:nvSpPr>
          <p:cNvPr id="3686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86A83B67-F0E3-4C3D-8599-82CB452AFC2D}" type="slidenum">
              <a:rPr lang="en-US" smtClean="0"/>
              <a:pPr/>
              <a:t>4</a:t>
            </a:fld>
            <a:endParaRPr lang="en-US" smtClean="0"/>
          </a:p>
        </p:txBody>
      </p:sp>
      <p:sp>
        <p:nvSpPr>
          <p:cNvPr id="36870" name="Rectangle 3"/>
          <p:cNvSpPr>
            <a:spLocks noGrp="1" noChangeArrowheads="1"/>
          </p:cNvSpPr>
          <p:nvPr>
            <p:ph type="body" idx="1"/>
          </p:nvPr>
        </p:nvSpPr>
        <p:spPr/>
        <p:txBody>
          <a:bodyPr/>
          <a:lstStyle/>
          <a:p>
            <a:endParaRPr lang="en-US" dirty="0" smtClean="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413582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Patenting Do's &amp; Don'ts </a:t>
            </a:r>
          </a:p>
          <a:p>
            <a:r>
              <a:rPr lang="en-US" altLang="en-US" dirty="0" smtClean="0"/>
              <a:t>© 2016 Bassett IP Strategies</a:t>
            </a:r>
            <a:endParaRPr lang="en-US" altLang="en-US" dirty="0"/>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A3BF94-71FA-4B80-979A-8F1FC5095A9A}" type="slidenum">
              <a:rPr lang="en-US" altLang="en-US"/>
              <a:pPr/>
              <a:t>5</a:t>
            </a:fld>
            <a:endParaRPr lang="en-US" altLang="en-US"/>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dirty="0" smtClean="0">
              <a:latin typeface="Arial" panose="020B0604020202020204" pitchFamily="34" charset="0"/>
            </a:endParaRPr>
          </a:p>
        </p:txBody>
      </p:sp>
      <p:sp>
        <p:nvSpPr>
          <p:cNvPr id="7" name="Rectangle 3"/>
          <p:cNvSpPr>
            <a:spLocks noGrp="1" noChangeArrowheads="1"/>
          </p:cNvSpPr>
          <p:nvPr>
            <p:ph type="dt" sz="quarter" idx="1"/>
          </p:nvPr>
        </p:nvSpPr>
        <p:spPr>
          <a:xfrm>
            <a:off x="3970938" y="0"/>
            <a:ext cx="3037840" cy="4648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October 18, 2016</a:t>
            </a:r>
            <a:endParaRPr lang="en-US" altLang="en-US" dirty="0"/>
          </a:p>
        </p:txBody>
      </p:sp>
    </p:spTree>
    <p:extLst>
      <p:ext uri="{BB962C8B-B14F-4D97-AF65-F5344CB8AC3E}">
        <p14:creationId xmlns:p14="http://schemas.microsoft.com/office/powerpoint/2010/main" val="415305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October 18, 2016</a:t>
            </a:r>
            <a:endParaRPr lang="en-US" altLang="en-US" dirty="0"/>
          </a:p>
        </p:txBody>
      </p:sp>
      <p:sp>
        <p:nvSpPr>
          <p:cNvPr id="3174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Patenting Do's &amp; Don'ts </a:t>
            </a:r>
          </a:p>
          <a:p>
            <a:r>
              <a:rPr lang="en-US" altLang="en-US" dirty="0" smtClean="0"/>
              <a:t>© 2016 Bassett IP Strategies</a:t>
            </a:r>
            <a:endParaRPr lang="en-US" altLang="en-US" dirty="0"/>
          </a:p>
        </p:txBody>
      </p:sp>
      <p:sp>
        <p:nvSpPr>
          <p:cNvPr id="317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D33856-6236-4D7D-99BD-BAF35B7F75EC}" type="slidenum">
              <a:rPr lang="en-US" altLang="en-US"/>
              <a:pPr/>
              <a:t>6</a:t>
            </a:fld>
            <a:endParaRPr lang="en-US" altLang="en-US"/>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741297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2"/>
          <p:cNvSpPr>
            <a:spLocks noGrp="1" noRot="1" noChangeAspect="1" noChangeArrowheads="1" noTextEdit="1"/>
          </p:cNvSpPr>
          <p:nvPr>
            <p:ph type="sldImg"/>
          </p:nvPr>
        </p:nvSpPr>
        <p:spPr>
          <a:ln/>
        </p:spPr>
      </p:sp>
      <p:sp>
        <p:nvSpPr>
          <p:cNvPr id="645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7" name="Rectangle 6"/>
          <p:cNvSpPr>
            <a:spLocks noGrp="1" noChangeArrowheads="1"/>
          </p:cNvSpPr>
          <p:nvPr>
            <p:ph type="ftr" sz="quarter" idx="4"/>
          </p:nvPr>
        </p:nvSpPr>
        <p:spPr>
          <a:xfrm>
            <a:off x="0" y="8829967"/>
            <a:ext cx="3037840" cy="4648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Patenting Do's &amp; Don'ts </a:t>
            </a:r>
          </a:p>
          <a:p>
            <a:r>
              <a:rPr lang="en-US" altLang="en-US" dirty="0" smtClean="0"/>
              <a:t>© 2016 Bassett IP Strategies</a:t>
            </a:r>
            <a:endParaRPr lang="en-US" altLang="en-US" dirty="0"/>
          </a:p>
        </p:txBody>
      </p:sp>
      <p:sp>
        <p:nvSpPr>
          <p:cNvPr id="8" name="Rectangle 7"/>
          <p:cNvSpPr>
            <a:spLocks noGrp="1" noChangeArrowheads="1"/>
          </p:cNvSpPr>
          <p:nvPr>
            <p:ph type="sldNum" sz="quarter" idx="5"/>
          </p:nvPr>
        </p:nvSpPr>
        <p:spPr>
          <a:xfrm>
            <a:off x="3970938" y="8829967"/>
            <a:ext cx="3037840" cy="4648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7</a:t>
            </a:r>
            <a:endParaRPr lang="en-US" altLang="en-US" dirty="0"/>
          </a:p>
        </p:txBody>
      </p:sp>
      <p:sp>
        <p:nvSpPr>
          <p:cNvPr id="9" name="Rectangle 3"/>
          <p:cNvSpPr>
            <a:spLocks noGrp="1" noChangeArrowheads="1"/>
          </p:cNvSpPr>
          <p:nvPr>
            <p:ph type="dt" sz="quarter" idx="1"/>
          </p:nvPr>
        </p:nvSpPr>
        <p:spPr>
          <a:xfrm>
            <a:off x="3970938" y="0"/>
            <a:ext cx="3037840" cy="4648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October 18, 2016</a:t>
            </a:r>
            <a:endParaRPr lang="en-US" altLang="en-US" dirty="0"/>
          </a:p>
        </p:txBody>
      </p:sp>
    </p:spTree>
    <p:extLst>
      <p:ext uri="{BB962C8B-B14F-4D97-AF65-F5344CB8AC3E}">
        <p14:creationId xmlns:p14="http://schemas.microsoft.com/office/powerpoint/2010/main" val="2266077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October 18, 2016</a:t>
            </a:r>
            <a:endParaRPr lang="en-US" altLang="en-US" dirty="0"/>
          </a:p>
        </p:txBody>
      </p:sp>
      <p:sp>
        <p:nvSpPr>
          <p:cNvPr id="358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Patenting Do's &amp; Don'ts </a:t>
            </a:r>
          </a:p>
          <a:p>
            <a:r>
              <a:rPr lang="en-US" altLang="en-US" dirty="0" smtClean="0"/>
              <a:t>© 2016 Bassett IP Strategies</a:t>
            </a:r>
            <a:endParaRPr lang="en-US" altLang="en-US" dirty="0"/>
          </a:p>
        </p:txBody>
      </p:sp>
      <p:sp>
        <p:nvSpPr>
          <p:cNvPr id="358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B89339-DAEC-45C6-89E9-0F94F998D43A}" type="slidenum">
              <a:rPr lang="en-US" altLang="en-US"/>
              <a:pPr/>
              <a:t>8</a:t>
            </a:fld>
            <a:endParaRPr lang="en-US" altLang="en-US"/>
          </a:p>
        </p:txBody>
      </p:sp>
      <p:sp>
        <p:nvSpPr>
          <p:cNvPr id="35845" name="Rectangle 2"/>
          <p:cNvSpPr>
            <a:spLocks noGrp="1" noRot="1" noChangeAspect="1" noChangeArrowheads="1" noTextEdit="1"/>
          </p:cNvSpPr>
          <p:nvPr>
            <p:ph type="sldImg"/>
          </p:nvPr>
        </p:nvSpPr>
        <p:spPr>
          <a:ln/>
        </p:spPr>
      </p:sp>
      <p:sp>
        <p:nvSpPr>
          <p:cNvPr id="358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846418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October 18, 2016</a:t>
            </a:r>
          </a:p>
        </p:txBody>
      </p:sp>
      <p:sp>
        <p:nvSpPr>
          <p:cNvPr id="3686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Do's &amp; Don'ts </a:t>
            </a:r>
          </a:p>
          <a:p>
            <a:r>
              <a:rPr lang="en-US" dirty="0" smtClean="0"/>
              <a:t>© 2016 Bassett IP Strategies</a:t>
            </a:r>
          </a:p>
        </p:txBody>
      </p:sp>
      <p:sp>
        <p:nvSpPr>
          <p:cNvPr id="3686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86A83B67-F0E3-4C3D-8599-82CB452AFC2D}" type="slidenum">
              <a:rPr lang="en-US" smtClean="0"/>
              <a:pPr/>
              <a:t>9</a:t>
            </a:fld>
            <a:endParaRPr lang="en-US" smtClean="0"/>
          </a:p>
        </p:txBody>
      </p:sp>
      <p:sp>
        <p:nvSpPr>
          <p:cNvPr id="36870" name="Rectangle 3"/>
          <p:cNvSpPr>
            <a:spLocks noGrp="1" noChangeArrowheads="1"/>
          </p:cNvSpPr>
          <p:nvPr>
            <p:ph type="body" idx="1"/>
          </p:nvPr>
        </p:nvSpPr>
        <p:spPr/>
        <p:txBody>
          <a:bodyPr/>
          <a:lstStyle/>
          <a:p>
            <a:endParaRPr lang="en-US" dirty="0" smtClean="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02023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09579" name="Rectangle 11"/>
          <p:cNvSpPr>
            <a:spLocks noGrp="1" noChangeArrowheads="1"/>
          </p:cNvSpPr>
          <p:nvPr>
            <p:ph type="ctrTitle" sz="quarter"/>
          </p:nvPr>
        </p:nvSpPr>
        <p:spPr>
          <a:xfrm>
            <a:off x="685800" y="1736725"/>
            <a:ext cx="7772400" cy="1920875"/>
          </a:xfrm>
        </p:spPr>
        <p:txBody>
          <a:bodyPr/>
          <a:lstStyle>
            <a:lvl1pPr>
              <a:defRPr/>
            </a:lvl1pPr>
          </a:lstStyle>
          <a:p>
            <a:r>
              <a:rPr lang="en-US" smtClean="0"/>
              <a:t>Click to edit Master title style</a:t>
            </a:r>
            <a:endParaRPr lang="en-US"/>
          </a:p>
        </p:txBody>
      </p:sp>
      <p:sp>
        <p:nvSpPr>
          <p:cNvPr id="1095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13" name="Rectangle 14"/>
          <p:cNvSpPr>
            <a:spLocks noGrp="1" noChangeArrowheads="1"/>
          </p:cNvSpPr>
          <p:nvPr>
            <p:ph type="ftr" sz="quarter" idx="10"/>
          </p:nvPr>
        </p:nvSpPr>
        <p:spPr/>
        <p:txBody>
          <a:bodyPr/>
          <a:lstStyle>
            <a:lvl1pPr>
              <a:defRPr/>
            </a:lvl1pPr>
          </a:lstStyle>
          <a:p>
            <a:pPr>
              <a:defRPr/>
            </a:pPr>
            <a:r>
              <a:rPr lang="en-US" dirty="0" smtClean="0"/>
              <a:t>David Bassett                                   </a:t>
            </a:r>
            <a:r>
              <a:rPr lang="en-US" dirty="0" err="1" smtClean="0"/>
              <a:t>Bassett</a:t>
            </a:r>
            <a:r>
              <a:rPr lang="en-US" dirty="0" smtClean="0"/>
              <a:t> IP Strategies</a:t>
            </a:r>
            <a:endParaRPr lang="en-US" dirty="0"/>
          </a:p>
        </p:txBody>
      </p:sp>
      <p:sp>
        <p:nvSpPr>
          <p:cNvPr id="14" name="Rectangle 15"/>
          <p:cNvSpPr>
            <a:spLocks noGrp="1" noChangeArrowheads="1"/>
          </p:cNvSpPr>
          <p:nvPr>
            <p:ph type="sldNum" sz="quarter" idx="11"/>
          </p:nvPr>
        </p:nvSpPr>
        <p:spPr/>
        <p:txBody>
          <a:bodyPr/>
          <a:lstStyle>
            <a:lvl1pPr>
              <a:defRPr/>
            </a:lvl1pPr>
          </a:lstStyle>
          <a:p>
            <a:pPr>
              <a:defRPr/>
            </a:pPr>
            <a:r>
              <a:rPr lang="en-US" dirty="0" smtClean="0"/>
              <a:t>www.bassett.pro</a:t>
            </a:r>
            <a:endParaRPr lang="en-US" dirty="0"/>
          </a:p>
        </p:txBody>
      </p:sp>
      <p:sp>
        <p:nvSpPr>
          <p:cNvPr id="15" name="Rectangle 13"/>
          <p:cNvSpPr>
            <a:spLocks noGrp="1" noChangeArrowheads="1"/>
          </p:cNvSpPr>
          <p:nvPr>
            <p:ph type="dt" sz="quarter" idx="12"/>
          </p:nvPr>
        </p:nvSpPr>
        <p:spPr/>
        <p:txBody>
          <a:bodyPr/>
          <a:lstStyle>
            <a:lvl1pPr>
              <a:defRPr/>
            </a:lvl1pPr>
          </a:lstStyle>
          <a:p>
            <a:r>
              <a:rPr lang="en-US" dirty="0" smtClean="0"/>
              <a:t>© 2016</a:t>
            </a:r>
            <a:endParaRPr lang="en-US" dirty="0"/>
          </a:p>
        </p:txBody>
      </p:sp>
    </p:spTree>
    <p:extLst>
      <p:ext uri="{BB962C8B-B14F-4D97-AF65-F5344CB8AC3E}">
        <p14:creationId xmlns:p14="http://schemas.microsoft.com/office/powerpoint/2010/main" val="40132416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solidFill>
                  <a:srgbClr val="FFFFFF"/>
                </a:solidFill>
              </a:endParaRPr>
            </a:p>
          </p:txBody>
        </p:sp>
      </p:grpSp>
      <p:sp>
        <p:nvSpPr>
          <p:cNvPr id="109579" name="Rectangle 11"/>
          <p:cNvSpPr>
            <a:spLocks noGrp="1" noChangeArrowheads="1"/>
          </p:cNvSpPr>
          <p:nvPr>
            <p:ph type="ctrTitle" sz="quarter"/>
          </p:nvPr>
        </p:nvSpPr>
        <p:spPr>
          <a:xfrm>
            <a:off x="228600" y="229735"/>
            <a:ext cx="8686800" cy="1446666"/>
          </a:xfrm>
        </p:spPr>
        <p:txBody>
          <a:bodyPr/>
          <a:lstStyle>
            <a:lvl1pPr>
              <a:defRPr/>
            </a:lvl1pPr>
          </a:lstStyle>
          <a:p>
            <a:r>
              <a:rPr lang="en-US" dirty="0" smtClean="0"/>
              <a:t>Click to edit Master title style</a:t>
            </a:r>
            <a:endParaRPr lang="en-US" dirty="0"/>
          </a:p>
        </p:txBody>
      </p:sp>
      <p:sp>
        <p:nvSpPr>
          <p:cNvPr id="109580" name="Rectangle 12"/>
          <p:cNvSpPr>
            <a:spLocks noGrp="1" noChangeArrowheads="1"/>
          </p:cNvSpPr>
          <p:nvPr>
            <p:ph type="subTitle" sz="quarter" idx="1"/>
          </p:nvPr>
        </p:nvSpPr>
        <p:spPr>
          <a:xfrm>
            <a:off x="457200" y="1828801"/>
            <a:ext cx="8305800" cy="4252118"/>
          </a:xfrm>
        </p:spPr>
        <p:txBody>
          <a:bodyPr/>
          <a:lstStyle>
            <a:lvl1pPr marL="457200" indent="-457200" algn="l">
              <a:buFont typeface="Wingdings" pitchFamily="2" charset="2"/>
              <a:buChar char=""/>
              <a:defRPr/>
            </a:lvl1pPr>
          </a:lstStyle>
          <a:p>
            <a:r>
              <a:rPr lang="en-US" dirty="0" smtClean="0"/>
              <a:t>Click to edit Master subtitle style</a:t>
            </a:r>
            <a:endParaRPr lang="en-US" dirty="0"/>
          </a:p>
        </p:txBody>
      </p:sp>
      <p:sp>
        <p:nvSpPr>
          <p:cNvPr id="13" name="Rectangle 14"/>
          <p:cNvSpPr>
            <a:spLocks noGrp="1" noChangeArrowheads="1"/>
          </p:cNvSpPr>
          <p:nvPr>
            <p:ph type="ftr" sz="quarter" idx="10"/>
          </p:nvPr>
        </p:nvSpPr>
        <p:spPr/>
        <p:txBody>
          <a:bodyPr/>
          <a:lstStyle>
            <a:lvl1pPr>
              <a:defRPr/>
            </a:lvl1p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14" name="Rectangle 15"/>
          <p:cNvSpPr>
            <a:spLocks noGrp="1" noChangeArrowheads="1"/>
          </p:cNvSpPr>
          <p:nvPr>
            <p:ph type="sldNum" sz="quarter" idx="11"/>
          </p:nvPr>
        </p:nvSpPr>
        <p:spPr/>
        <p:txBody>
          <a:bodyPr/>
          <a:lstStyle>
            <a:lvl1pPr>
              <a:defRPr/>
            </a:lvl1pPr>
          </a:lstStyle>
          <a:p>
            <a:pPr>
              <a:defRPr/>
            </a:pPr>
            <a:r>
              <a:rPr lang="en-US" dirty="0" smtClean="0">
                <a:solidFill>
                  <a:srgbClr val="FFFFFF"/>
                </a:solidFill>
              </a:rPr>
              <a:t>www.bassett.pro</a:t>
            </a:r>
            <a:endParaRPr lang="en-US" dirty="0">
              <a:solidFill>
                <a:srgbClr val="FFFFFF"/>
              </a:solidFill>
            </a:endParaRPr>
          </a:p>
        </p:txBody>
      </p:sp>
      <p:sp>
        <p:nvSpPr>
          <p:cNvPr id="15" name="Rectangle 13"/>
          <p:cNvSpPr>
            <a:spLocks noGrp="1" noChangeArrowheads="1"/>
          </p:cNvSpPr>
          <p:nvPr>
            <p:ph type="dt" sz="quarter" idx="12"/>
          </p:nvPr>
        </p:nvSpPr>
        <p:spPr/>
        <p:txBody>
          <a:bodyPr/>
          <a:lstStyle>
            <a:lvl1pPr>
              <a:defRPr/>
            </a:lvl1p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41026833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85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6" name="Rectangle 14"/>
          <p:cNvSpPr>
            <a:spLocks noGrp="1" noChangeArrowheads="1"/>
          </p:cNvSpPr>
          <p:nvPr>
            <p:ph type="ftr" sz="quarter" idx="3"/>
          </p:nvPr>
        </p:nvSpPr>
        <p:spPr bwMode="auto">
          <a:xfrm>
            <a:off x="3124200" y="625157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r>
              <a:rPr lang="en-US" dirty="0" smtClean="0"/>
              <a:t>David Bassett                                   </a:t>
            </a:r>
            <a:r>
              <a:rPr lang="en-US" dirty="0" err="1" smtClean="0"/>
              <a:t>Bassett</a:t>
            </a:r>
            <a:r>
              <a:rPr lang="en-US" dirty="0" smtClean="0"/>
              <a:t> IP Strategies</a:t>
            </a:r>
            <a:endParaRPr lang="en-US" dirty="0"/>
          </a:p>
        </p:txBody>
      </p:sp>
      <p:sp>
        <p:nvSpPr>
          <p:cNvPr id="27" name="Rectangle 15"/>
          <p:cNvSpPr>
            <a:spLocks noGrp="1" noChangeArrowheads="1"/>
          </p:cNvSpPr>
          <p:nvPr>
            <p:ph type="sldNum" sz="quarter" idx="4"/>
          </p:nvPr>
        </p:nvSpPr>
        <p:spPr bwMode="auto">
          <a:xfrm>
            <a:off x="6553200" y="625475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r>
              <a:rPr lang="en-US" dirty="0" smtClean="0"/>
              <a:t>www.bassett.pro</a:t>
            </a:r>
            <a:endParaRPr lang="en-US" dirty="0"/>
          </a:p>
        </p:txBody>
      </p:sp>
      <p:sp>
        <p:nvSpPr>
          <p:cNvPr id="25" name="Rectangle 13"/>
          <p:cNvSpPr>
            <a:spLocks noGrp="1" noChangeArrowheads="1"/>
          </p:cNvSpPr>
          <p:nvPr>
            <p:ph type="dt" sz="quarter" idx="2"/>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r>
              <a:rPr lang="en-US" dirty="0" smtClean="0"/>
              <a:t>© 2016</a:t>
            </a:r>
            <a:endParaRPr lang="en-US" dirty="0"/>
          </a:p>
        </p:txBody>
      </p:sp>
    </p:spTree>
  </p:cSld>
  <p:clrMap bg1="dk2" tx1="lt1" bg2="dk1" tx2="lt2" accent1="accent1" accent2="accent2" accent3="accent3" accent4="accent4" accent5="accent5" accent6="accent6" hlink="hlink" folHlink="folHlink"/>
  <p:sldLayoutIdLst>
    <p:sldLayoutId id="2147483684" r:id="rId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57"/>
                                        </p:tgtEl>
                                        <p:attrNameLst>
                                          <p:attrName>style.visibility</p:attrName>
                                        </p:attrNameLst>
                                      </p:cBhvr>
                                      <p:to>
                                        <p:strVal val="visible"/>
                                      </p:to>
                                    </p:set>
                                    <p:anim calcmode="lin" valueType="num">
                                      <p:cBhvr additive="base">
                                        <p:cTn id="7" dur="500" fill="hold"/>
                                        <p:tgtEl>
                                          <p:spTgt spid="108557"/>
                                        </p:tgtEl>
                                        <p:attrNameLst>
                                          <p:attrName>ppt_x</p:attrName>
                                        </p:attrNameLst>
                                      </p:cBhvr>
                                      <p:tavLst>
                                        <p:tav tm="0">
                                          <p:val>
                                            <p:strVal val="0-#ppt_w/2"/>
                                          </p:val>
                                        </p:tav>
                                        <p:tav tm="100000">
                                          <p:val>
                                            <p:strVal val="#ppt_x"/>
                                          </p:val>
                                        </p:tav>
                                      </p:tavLst>
                                    </p:anim>
                                    <p:anim calcmode="lin" valueType="num">
                                      <p:cBhvr additive="base">
                                        <p:cTn id="8" dur="500" fill="hold"/>
                                        <p:tgtEl>
                                          <p:spTgt spid="10855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8559">
                                            <p:txEl>
                                              <p:pRg st="0" end="0"/>
                                            </p:txEl>
                                          </p:spTgt>
                                        </p:tgtEl>
                                        <p:attrNameLst>
                                          <p:attrName>style.visibility</p:attrName>
                                        </p:attrNameLst>
                                      </p:cBhvr>
                                      <p:to>
                                        <p:strVal val="visible"/>
                                      </p:to>
                                    </p:set>
                                    <p:anim calcmode="lin" valueType="num">
                                      <p:cBhvr additive="base">
                                        <p:cTn id="13" dur="500" fill="hold"/>
                                        <p:tgtEl>
                                          <p:spTgt spid="1085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85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8559">
                                            <p:txEl>
                                              <p:pRg st="1" end="1"/>
                                            </p:txEl>
                                          </p:spTgt>
                                        </p:tgtEl>
                                        <p:attrNameLst>
                                          <p:attrName>style.visibility</p:attrName>
                                        </p:attrNameLst>
                                      </p:cBhvr>
                                      <p:to>
                                        <p:strVal val="visible"/>
                                      </p:to>
                                    </p:set>
                                    <p:anim calcmode="lin" valueType="num">
                                      <p:cBhvr additive="base">
                                        <p:cTn id="19" dur="500" fill="hold"/>
                                        <p:tgtEl>
                                          <p:spTgt spid="1085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8559">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108559">
                                            <p:txEl>
                                              <p:pRg st="2" end="2"/>
                                            </p:txEl>
                                          </p:spTgt>
                                        </p:tgtEl>
                                        <p:attrNameLst>
                                          <p:attrName>style.visibility</p:attrName>
                                        </p:attrNameLst>
                                      </p:cBhvr>
                                      <p:to>
                                        <p:strVal val="visible"/>
                                      </p:to>
                                    </p:set>
                                    <p:anim calcmode="lin" valueType="num">
                                      <p:cBhvr additive="base">
                                        <p:cTn id="24" dur="500" fill="hold"/>
                                        <p:tgtEl>
                                          <p:spTgt spid="108559">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08559">
                                            <p:txEl>
                                              <p:pRg st="2" end="2"/>
                                            </p:txEl>
                                          </p:spTgt>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8" fill="hold" grpId="0" nodeType="afterEffect">
                                  <p:stCondLst>
                                    <p:cond delay="0"/>
                                  </p:stCondLst>
                                  <p:childTnLst>
                                    <p:set>
                                      <p:cBhvr>
                                        <p:cTn id="28" dur="1" fill="hold">
                                          <p:stCondLst>
                                            <p:cond delay="0"/>
                                          </p:stCondLst>
                                        </p:cTn>
                                        <p:tgtEl>
                                          <p:spTgt spid="108559">
                                            <p:txEl>
                                              <p:pRg st="3" end="3"/>
                                            </p:txEl>
                                          </p:spTgt>
                                        </p:tgtEl>
                                        <p:attrNameLst>
                                          <p:attrName>style.visibility</p:attrName>
                                        </p:attrNameLst>
                                      </p:cBhvr>
                                      <p:to>
                                        <p:strVal val="visible"/>
                                      </p:to>
                                    </p:set>
                                    <p:anim calcmode="lin" valueType="num">
                                      <p:cBhvr additive="base">
                                        <p:cTn id="29" dur="500" fill="hold"/>
                                        <p:tgtEl>
                                          <p:spTgt spid="108559">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8559">
                                            <p:txEl>
                                              <p:pRg st="3" end="3"/>
                                            </p:txEl>
                                          </p:spTgt>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108559">
                                            <p:txEl>
                                              <p:pRg st="4" end="4"/>
                                            </p:txEl>
                                          </p:spTgt>
                                        </p:tgtEl>
                                        <p:attrNameLst>
                                          <p:attrName>style.visibility</p:attrName>
                                        </p:attrNameLst>
                                      </p:cBhvr>
                                      <p:to>
                                        <p:strVal val="visible"/>
                                      </p:to>
                                    </p:set>
                                    <p:anim calcmode="lin" valueType="num">
                                      <p:cBhvr additive="base">
                                        <p:cTn id="34" dur="500" fill="hold"/>
                                        <p:tgtEl>
                                          <p:spTgt spid="108559">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085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7" grpId="0"/>
      <p:bldP spid="108559" grpId="0" uiExpand="1" build="p">
        <p:tmplLst>
          <p:tmpl lvl="1">
            <p:tnLst>
              <p:par>
                <p:cTn presetID="2" presetClass="entr" presetSubtype="8" fill="hold" nodeType="click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Lst>
      </p:bldP>
    </p:bldLst>
  </p:timing>
  <p:hf hdr="0"/>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85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6" name="Rectangle 14"/>
          <p:cNvSpPr>
            <a:spLocks noGrp="1" noChangeArrowheads="1"/>
          </p:cNvSpPr>
          <p:nvPr>
            <p:ph type="ftr" sz="quarter" idx="3"/>
          </p:nvPr>
        </p:nvSpPr>
        <p:spPr bwMode="auto">
          <a:xfrm>
            <a:off x="3124200" y="625157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27" name="Rectangle 15"/>
          <p:cNvSpPr>
            <a:spLocks noGrp="1" noChangeArrowheads="1"/>
          </p:cNvSpPr>
          <p:nvPr>
            <p:ph type="sldNum" sz="quarter" idx="4"/>
          </p:nvPr>
        </p:nvSpPr>
        <p:spPr bwMode="auto">
          <a:xfrm>
            <a:off x="6553200" y="625475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r>
              <a:rPr lang="en-US" dirty="0" smtClean="0">
                <a:solidFill>
                  <a:srgbClr val="FFFFFF"/>
                </a:solidFill>
              </a:rPr>
              <a:t>www.bassett.pro</a:t>
            </a:r>
            <a:endParaRPr lang="en-US" dirty="0">
              <a:solidFill>
                <a:srgbClr val="FFFFFF"/>
              </a:solidFill>
            </a:endParaRPr>
          </a:p>
        </p:txBody>
      </p:sp>
      <p:sp>
        <p:nvSpPr>
          <p:cNvPr id="25" name="Rectangle 13"/>
          <p:cNvSpPr>
            <a:spLocks noGrp="1" noChangeArrowheads="1"/>
          </p:cNvSpPr>
          <p:nvPr>
            <p:ph type="dt" sz="quarter" idx="2"/>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389922021"/>
      </p:ext>
    </p:extLst>
  </p:cSld>
  <p:clrMap bg1="dk2" tx1="lt1" bg2="dk1" tx2="lt2" accent1="accent1" accent2="accent2" accent3="accent3" accent4="accent4" accent5="accent5" accent6="accent6" hlink="hlink" folHlink="folHlink"/>
  <p:sldLayoutIdLst>
    <p:sldLayoutId id="2147483698" r:id="rId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57"/>
                                        </p:tgtEl>
                                        <p:attrNameLst>
                                          <p:attrName>style.visibility</p:attrName>
                                        </p:attrNameLst>
                                      </p:cBhvr>
                                      <p:to>
                                        <p:strVal val="visible"/>
                                      </p:to>
                                    </p:set>
                                    <p:anim calcmode="lin" valueType="num">
                                      <p:cBhvr additive="base">
                                        <p:cTn id="7" dur="500" fill="hold"/>
                                        <p:tgtEl>
                                          <p:spTgt spid="108557"/>
                                        </p:tgtEl>
                                        <p:attrNameLst>
                                          <p:attrName>ppt_x</p:attrName>
                                        </p:attrNameLst>
                                      </p:cBhvr>
                                      <p:tavLst>
                                        <p:tav tm="0">
                                          <p:val>
                                            <p:strVal val="0-#ppt_w/2"/>
                                          </p:val>
                                        </p:tav>
                                        <p:tav tm="100000">
                                          <p:val>
                                            <p:strVal val="#ppt_x"/>
                                          </p:val>
                                        </p:tav>
                                      </p:tavLst>
                                    </p:anim>
                                    <p:anim calcmode="lin" valueType="num">
                                      <p:cBhvr additive="base">
                                        <p:cTn id="8" dur="500" fill="hold"/>
                                        <p:tgtEl>
                                          <p:spTgt spid="10855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8559">
                                            <p:txEl>
                                              <p:pRg st="0" end="0"/>
                                            </p:txEl>
                                          </p:spTgt>
                                        </p:tgtEl>
                                        <p:attrNameLst>
                                          <p:attrName>style.visibility</p:attrName>
                                        </p:attrNameLst>
                                      </p:cBhvr>
                                      <p:to>
                                        <p:strVal val="visible"/>
                                      </p:to>
                                    </p:set>
                                    <p:anim calcmode="lin" valueType="num">
                                      <p:cBhvr additive="base">
                                        <p:cTn id="13" dur="500" fill="hold"/>
                                        <p:tgtEl>
                                          <p:spTgt spid="1085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85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8559">
                                            <p:txEl>
                                              <p:pRg st="1" end="1"/>
                                            </p:txEl>
                                          </p:spTgt>
                                        </p:tgtEl>
                                        <p:attrNameLst>
                                          <p:attrName>style.visibility</p:attrName>
                                        </p:attrNameLst>
                                      </p:cBhvr>
                                      <p:to>
                                        <p:strVal val="visible"/>
                                      </p:to>
                                    </p:set>
                                    <p:anim calcmode="lin" valueType="num">
                                      <p:cBhvr additive="base">
                                        <p:cTn id="19" dur="500" fill="hold"/>
                                        <p:tgtEl>
                                          <p:spTgt spid="1085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8559">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108559">
                                            <p:txEl>
                                              <p:pRg st="2" end="2"/>
                                            </p:txEl>
                                          </p:spTgt>
                                        </p:tgtEl>
                                        <p:attrNameLst>
                                          <p:attrName>style.visibility</p:attrName>
                                        </p:attrNameLst>
                                      </p:cBhvr>
                                      <p:to>
                                        <p:strVal val="visible"/>
                                      </p:to>
                                    </p:set>
                                    <p:anim calcmode="lin" valueType="num">
                                      <p:cBhvr additive="base">
                                        <p:cTn id="24" dur="500" fill="hold"/>
                                        <p:tgtEl>
                                          <p:spTgt spid="108559">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08559">
                                            <p:txEl>
                                              <p:pRg st="2" end="2"/>
                                            </p:txEl>
                                          </p:spTgt>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8" fill="hold" grpId="0" nodeType="afterEffect">
                                  <p:stCondLst>
                                    <p:cond delay="0"/>
                                  </p:stCondLst>
                                  <p:childTnLst>
                                    <p:set>
                                      <p:cBhvr>
                                        <p:cTn id="28" dur="1" fill="hold">
                                          <p:stCondLst>
                                            <p:cond delay="0"/>
                                          </p:stCondLst>
                                        </p:cTn>
                                        <p:tgtEl>
                                          <p:spTgt spid="108559">
                                            <p:txEl>
                                              <p:pRg st="3" end="3"/>
                                            </p:txEl>
                                          </p:spTgt>
                                        </p:tgtEl>
                                        <p:attrNameLst>
                                          <p:attrName>style.visibility</p:attrName>
                                        </p:attrNameLst>
                                      </p:cBhvr>
                                      <p:to>
                                        <p:strVal val="visible"/>
                                      </p:to>
                                    </p:set>
                                    <p:anim calcmode="lin" valueType="num">
                                      <p:cBhvr additive="base">
                                        <p:cTn id="29" dur="500" fill="hold"/>
                                        <p:tgtEl>
                                          <p:spTgt spid="108559">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8559">
                                            <p:txEl>
                                              <p:pRg st="3" end="3"/>
                                            </p:txEl>
                                          </p:spTgt>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108559">
                                            <p:txEl>
                                              <p:pRg st="4" end="4"/>
                                            </p:txEl>
                                          </p:spTgt>
                                        </p:tgtEl>
                                        <p:attrNameLst>
                                          <p:attrName>style.visibility</p:attrName>
                                        </p:attrNameLst>
                                      </p:cBhvr>
                                      <p:to>
                                        <p:strVal val="visible"/>
                                      </p:to>
                                    </p:set>
                                    <p:anim calcmode="lin" valueType="num">
                                      <p:cBhvr additive="base">
                                        <p:cTn id="34" dur="500" fill="hold"/>
                                        <p:tgtEl>
                                          <p:spTgt spid="108559">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085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7" grpId="0"/>
      <p:bldP spid="108559" grpId="0" uiExpand="1" build="p">
        <p:tmplLst>
          <p:tmpl lvl="1">
            <p:tnLst>
              <p:par>
                <p:cTn presetID="2" presetClass="entr" presetSubtype="8" fill="hold" nodeType="click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Lst>
      </p:bldP>
    </p:bldLst>
  </p:timing>
  <p:hf hdr="0"/>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mailto:dbassett@bassett.pro"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bassett.pro/" TargetMode="External"/><Relationship Id="rId4" Type="http://schemas.openxmlformats.org/officeDocument/2006/relationships/hyperlink" Target="http://www.linkedin.com/in/davebasset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pPr>
              <a:defRPr/>
            </a:pPr>
            <a:r>
              <a:rPr lang="en-US" dirty="0" smtClean="0"/>
              <a:t>Patenting Do’s and Don’ts</a:t>
            </a:r>
          </a:p>
        </p:txBody>
      </p:sp>
      <p:sp>
        <p:nvSpPr>
          <p:cNvPr id="2051" name="Rectangle 3"/>
          <p:cNvSpPr>
            <a:spLocks noGrp="1" noChangeArrowheads="1"/>
          </p:cNvSpPr>
          <p:nvPr>
            <p:ph type="subTitle" sz="quarter" idx="1"/>
          </p:nvPr>
        </p:nvSpPr>
        <p:spPr/>
        <p:txBody>
          <a:bodyPr/>
          <a:lstStyle/>
          <a:p>
            <a:r>
              <a:rPr lang="en-US" dirty="0" smtClean="0"/>
              <a:t>Keys to Effectively </a:t>
            </a:r>
          </a:p>
          <a:p>
            <a:r>
              <a:rPr lang="en-US" dirty="0" smtClean="0"/>
              <a:t>Patent Your Invention</a:t>
            </a:r>
          </a:p>
          <a:p>
            <a:endParaRPr lang="en-US" dirty="0" smtClean="0">
              <a:latin typeface="Garamond" pitchFamily="18" charset="0"/>
            </a:endParaRPr>
          </a:p>
          <a:p>
            <a:r>
              <a:rPr lang="en-US" sz="2400" b="1" dirty="0" smtClean="0"/>
              <a:t>October 18, 2016</a:t>
            </a:r>
            <a:endParaRPr lang="en-US" sz="2400" b="1" dirty="0"/>
          </a:p>
        </p:txBody>
      </p:sp>
      <p:sp>
        <p:nvSpPr>
          <p:cNvPr id="3075" name="Rectangle 14"/>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6" name="Slide Number Placeholder 5"/>
          <p:cNvSpPr>
            <a:spLocks noGrp="1"/>
          </p:cNvSpPr>
          <p:nvPr>
            <p:ph type="sldNum" sz="quarter" idx="11"/>
          </p:nvPr>
        </p:nvSpPr>
        <p:spPr/>
        <p:txBody>
          <a:bodyPr/>
          <a:lstStyle/>
          <a:p>
            <a:pPr>
              <a:defRPr/>
            </a:pPr>
            <a:r>
              <a:rPr lang="en-US" smtClean="0"/>
              <a:t>www.bassett.pro</a:t>
            </a:r>
            <a:endParaRPr lang="en-US" dirty="0"/>
          </a:p>
        </p:txBody>
      </p:sp>
      <p:sp>
        <p:nvSpPr>
          <p:cNvPr id="3074" name="Rectangle 13"/>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 2016</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ctrTitle" sz="quarter"/>
          </p:nvPr>
        </p:nvSpPr>
        <p:spPr/>
        <p:txBody>
          <a:bodyPr/>
          <a:lstStyle/>
          <a:p>
            <a:pPr eaLnBrk="1" hangingPunct="1">
              <a:defRPr/>
            </a:pPr>
            <a:r>
              <a:rPr lang="en-US" dirty="0" smtClean="0"/>
              <a:t>Patent Basics</a:t>
            </a:r>
          </a:p>
        </p:txBody>
      </p:sp>
      <p:sp>
        <p:nvSpPr>
          <p:cNvPr id="59395" name="Rectangle 3"/>
          <p:cNvSpPr>
            <a:spLocks noGrp="1" noChangeArrowheads="1"/>
          </p:cNvSpPr>
          <p:nvPr>
            <p:ph type="subTitle" sz="quarter" idx="1"/>
          </p:nvPr>
        </p:nvSpPr>
        <p:spPr/>
        <p:txBody>
          <a:bodyPr/>
          <a:lstStyle/>
          <a:p>
            <a:pPr>
              <a:defRPr/>
            </a:pPr>
            <a:r>
              <a:rPr lang="en-US" dirty="0" smtClean="0"/>
              <a:t>Enablement</a:t>
            </a:r>
            <a:endParaRPr lang="en-US" dirty="0"/>
          </a:p>
          <a:p>
            <a:pPr lvl="1">
              <a:defRPr/>
            </a:pPr>
            <a:r>
              <a:rPr lang="en-US" dirty="0"/>
              <a:t>Manner and process of making and using the invention</a:t>
            </a:r>
          </a:p>
          <a:p>
            <a:pPr lvl="1">
              <a:defRPr/>
            </a:pPr>
            <a:r>
              <a:rPr lang="en-US" dirty="0"/>
              <a:t>“in such full, clear, concise, and exact terms as to enable any person skilled in the art … to make and use the same”</a:t>
            </a:r>
          </a:p>
          <a:p>
            <a:pPr lvl="1" eaLnBrk="1" hangingPunct="1">
              <a:defRPr/>
            </a:pPr>
            <a:endParaRPr lang="en-US" dirty="0" smtClean="0"/>
          </a:p>
        </p:txBody>
      </p:sp>
      <p:sp>
        <p:nvSpPr>
          <p:cNvPr id="13315"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3" name="Slide Number Placeholder 2"/>
          <p:cNvSpPr>
            <a:spLocks noGrp="1"/>
          </p:cNvSpPr>
          <p:nvPr>
            <p:ph type="sldNum" sz="quarter" idx="11"/>
          </p:nvPr>
        </p:nvSpPr>
        <p:spPr/>
        <p:txBody>
          <a:bodyPr/>
          <a:lstStyle/>
          <a:p>
            <a:pPr>
              <a:defRPr/>
            </a:pPr>
            <a:r>
              <a:rPr lang="en-US" smtClean="0"/>
              <a:t>www.bassett.pro</a:t>
            </a:r>
            <a:endParaRPr lang="en-US" dirty="0"/>
          </a:p>
        </p:txBody>
      </p:sp>
      <p:sp>
        <p:nvSpPr>
          <p:cNvPr id="2" name="Date Placeholder 1"/>
          <p:cNvSpPr>
            <a:spLocks noGrp="1"/>
          </p:cNvSpPr>
          <p:nvPr>
            <p:ph type="dt" sz="quarter" idx="12"/>
          </p:nvPr>
        </p:nvSpPr>
        <p:spPr/>
        <p:txBody>
          <a:bodyPr/>
          <a:lstStyle/>
          <a:p>
            <a:r>
              <a:rPr lang="en-US" dirty="0" smtClean="0"/>
              <a:t>© 2016</a:t>
            </a:r>
            <a:endParaRPr lang="en-US" dirty="0"/>
          </a:p>
        </p:txBody>
      </p:sp>
      <p:sp>
        <p:nvSpPr>
          <p:cNvPr id="13319"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a:t>
            </a:r>
            <a:r>
              <a:rPr lang="en-US" sz="1200" dirty="0" smtClean="0"/>
              <a:t>2016</a:t>
            </a:r>
            <a:endParaRPr lang="en-US" sz="1200" dirty="0"/>
          </a:p>
        </p:txBody>
      </p:sp>
    </p:spTree>
    <p:extLst>
      <p:ext uri="{BB962C8B-B14F-4D97-AF65-F5344CB8AC3E}">
        <p14:creationId xmlns:p14="http://schemas.microsoft.com/office/powerpoint/2010/main" val="398498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ctrTitle" sz="quarter"/>
          </p:nvPr>
        </p:nvSpPr>
        <p:spPr/>
        <p:txBody>
          <a:bodyPr/>
          <a:lstStyle/>
          <a:p>
            <a:pPr eaLnBrk="1" hangingPunct="1">
              <a:defRPr/>
            </a:pPr>
            <a:r>
              <a:rPr lang="en-US" dirty="0" smtClean="0"/>
              <a:t>Patent Basics</a:t>
            </a:r>
          </a:p>
        </p:txBody>
      </p:sp>
      <p:sp>
        <p:nvSpPr>
          <p:cNvPr id="59395" name="Rectangle 3"/>
          <p:cNvSpPr>
            <a:spLocks noGrp="1" noChangeArrowheads="1"/>
          </p:cNvSpPr>
          <p:nvPr>
            <p:ph type="subTitle" sz="quarter" idx="1"/>
          </p:nvPr>
        </p:nvSpPr>
        <p:spPr/>
        <p:txBody>
          <a:bodyPr/>
          <a:lstStyle/>
          <a:p>
            <a:pPr>
              <a:defRPr/>
            </a:pPr>
            <a:r>
              <a:rPr lang="en-US" dirty="0"/>
              <a:t>What is </a:t>
            </a:r>
            <a:r>
              <a:rPr lang="en-US" dirty="0" smtClean="0"/>
              <a:t>Patentable?</a:t>
            </a:r>
          </a:p>
          <a:p>
            <a:pPr lvl="1">
              <a:defRPr/>
            </a:pPr>
            <a:r>
              <a:rPr lang="en-US" dirty="0"/>
              <a:t>Any process, machine, manufacture, or composition of matter, or an improvement thereof</a:t>
            </a:r>
          </a:p>
          <a:p>
            <a:pPr lvl="1">
              <a:defRPr/>
            </a:pPr>
            <a:r>
              <a:rPr lang="en-US" dirty="0"/>
              <a:t>Provided it is</a:t>
            </a:r>
          </a:p>
          <a:p>
            <a:pPr lvl="2">
              <a:defRPr/>
            </a:pPr>
            <a:r>
              <a:rPr lang="en-US" dirty="0"/>
              <a:t>New</a:t>
            </a:r>
          </a:p>
          <a:p>
            <a:pPr lvl="3">
              <a:defRPr/>
            </a:pPr>
            <a:r>
              <a:rPr lang="en-US" dirty="0"/>
              <a:t>AND</a:t>
            </a:r>
          </a:p>
          <a:p>
            <a:pPr lvl="2">
              <a:defRPr/>
            </a:pPr>
            <a:r>
              <a:rPr lang="en-US" dirty="0"/>
              <a:t>Useful</a:t>
            </a:r>
          </a:p>
          <a:p>
            <a:pPr lvl="3">
              <a:defRPr/>
            </a:pPr>
            <a:r>
              <a:rPr lang="en-US" dirty="0"/>
              <a:t>AND</a:t>
            </a:r>
          </a:p>
          <a:p>
            <a:pPr lvl="2">
              <a:defRPr/>
            </a:pPr>
            <a:r>
              <a:rPr lang="en-US" dirty="0" smtClean="0"/>
              <a:t>Non-obvious</a:t>
            </a:r>
            <a:endParaRPr lang="en-US" dirty="0"/>
          </a:p>
        </p:txBody>
      </p:sp>
      <p:sp>
        <p:nvSpPr>
          <p:cNvPr id="13315"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3" name="Slide Number Placeholder 2"/>
          <p:cNvSpPr>
            <a:spLocks noGrp="1"/>
          </p:cNvSpPr>
          <p:nvPr>
            <p:ph type="sldNum" sz="quarter" idx="11"/>
          </p:nvPr>
        </p:nvSpPr>
        <p:spPr/>
        <p:txBody>
          <a:bodyPr/>
          <a:lstStyle/>
          <a:p>
            <a:pPr>
              <a:defRPr/>
            </a:pPr>
            <a:r>
              <a:rPr lang="en-US" smtClean="0"/>
              <a:t>www.bassett.pro</a:t>
            </a:r>
            <a:endParaRPr lang="en-US" dirty="0"/>
          </a:p>
        </p:txBody>
      </p:sp>
      <p:sp>
        <p:nvSpPr>
          <p:cNvPr id="2" name="Date Placeholder 1"/>
          <p:cNvSpPr>
            <a:spLocks noGrp="1"/>
          </p:cNvSpPr>
          <p:nvPr>
            <p:ph type="dt" sz="quarter" idx="12"/>
          </p:nvPr>
        </p:nvSpPr>
        <p:spPr/>
        <p:txBody>
          <a:bodyPr/>
          <a:lstStyle/>
          <a:p>
            <a:r>
              <a:rPr lang="en-US" dirty="0" smtClean="0"/>
              <a:t>© 2016</a:t>
            </a:r>
            <a:endParaRPr lang="en-US" dirty="0"/>
          </a:p>
        </p:txBody>
      </p:sp>
      <p:sp>
        <p:nvSpPr>
          <p:cNvPr id="13319"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a:t>
            </a:r>
            <a:r>
              <a:rPr lang="en-US" sz="1200" dirty="0" smtClean="0"/>
              <a:t>2016</a:t>
            </a:r>
            <a:endParaRPr lang="en-US" sz="1200" dirty="0"/>
          </a:p>
        </p:txBody>
      </p:sp>
    </p:spTree>
    <p:extLst>
      <p:ext uri="{BB962C8B-B14F-4D97-AF65-F5344CB8AC3E}">
        <p14:creationId xmlns:p14="http://schemas.microsoft.com/office/powerpoint/2010/main" val="107453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9395">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1000"/>
                                  </p:stCondLst>
                                  <p:childTnLst>
                                    <p:set>
                                      <p:cBhvr>
                                        <p:cTn id="34" dur="1" fill="hold">
                                          <p:stCondLst>
                                            <p:cond delay="0"/>
                                          </p:stCondLst>
                                        </p:cTn>
                                        <p:tgtEl>
                                          <p:spTgt spid="59395">
                                            <p:txEl>
                                              <p:pRg st="5" end="5"/>
                                            </p:txEl>
                                          </p:spTgt>
                                        </p:tgtEl>
                                        <p:attrNameLst>
                                          <p:attrName>style.visibility</p:attrName>
                                        </p:attrNameLst>
                                      </p:cBhvr>
                                      <p:to>
                                        <p:strVal val="visible"/>
                                      </p:to>
                                    </p:set>
                                    <p:anim calcmode="lin" valueType="num">
                                      <p:cBhvr additive="base">
                                        <p:cTn id="35" dur="500" fill="hold"/>
                                        <p:tgtEl>
                                          <p:spTgt spid="5939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93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59395">
                                            <p:txEl>
                                              <p:pRg st="6" end="6"/>
                                            </p:txEl>
                                          </p:spTgt>
                                        </p:tgtEl>
                                        <p:attrNameLst>
                                          <p:attrName>style.visibility</p:attrName>
                                        </p:attrNameLst>
                                      </p:cBhvr>
                                      <p:to>
                                        <p:strVal val="visible"/>
                                      </p:to>
                                    </p:set>
                                    <p:anim calcmode="lin" valueType="num">
                                      <p:cBhvr additive="base">
                                        <p:cTn id="41" dur="500" fill="hold"/>
                                        <p:tgtEl>
                                          <p:spTgt spid="59395">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59395">
                                            <p:txEl>
                                              <p:pRg st="6" end="6"/>
                                            </p:txEl>
                                          </p:spTgt>
                                        </p:tgtEl>
                                        <p:attrNameLst>
                                          <p:attrName>ppt_y</p:attrName>
                                        </p:attrNameLst>
                                      </p:cBhvr>
                                      <p:tavLst>
                                        <p:tav tm="0">
                                          <p:val>
                                            <p:strVal val="#ppt_y"/>
                                          </p:val>
                                        </p:tav>
                                        <p:tav tm="100000">
                                          <p:val>
                                            <p:strVal val="#ppt_y"/>
                                          </p:val>
                                        </p:tav>
                                      </p:tavLst>
                                    </p:anim>
                                  </p:childTnLst>
                                </p:cTn>
                              </p:par>
                            </p:childTnLst>
                          </p:cTn>
                        </p:par>
                        <p:par>
                          <p:cTn id="43" fill="hold">
                            <p:stCondLst>
                              <p:cond delay="500"/>
                            </p:stCondLst>
                            <p:childTnLst>
                              <p:par>
                                <p:cTn id="44" presetID="2" presetClass="entr" presetSubtype="8" fill="hold" grpId="0" nodeType="afterEffect">
                                  <p:stCondLst>
                                    <p:cond delay="500"/>
                                  </p:stCondLst>
                                  <p:childTnLst>
                                    <p:set>
                                      <p:cBhvr>
                                        <p:cTn id="45" dur="1" fill="hold">
                                          <p:stCondLst>
                                            <p:cond delay="0"/>
                                          </p:stCondLst>
                                        </p:cTn>
                                        <p:tgtEl>
                                          <p:spTgt spid="59395">
                                            <p:txEl>
                                              <p:pRg st="7" end="7"/>
                                            </p:txEl>
                                          </p:spTgt>
                                        </p:tgtEl>
                                        <p:attrNameLst>
                                          <p:attrName>style.visibility</p:attrName>
                                        </p:attrNameLst>
                                      </p:cBhvr>
                                      <p:to>
                                        <p:strVal val="visible"/>
                                      </p:to>
                                    </p:set>
                                    <p:anim calcmode="lin" valueType="num">
                                      <p:cBhvr additive="base">
                                        <p:cTn id="46" dur="500" fill="hold"/>
                                        <p:tgtEl>
                                          <p:spTgt spid="59395">
                                            <p:txEl>
                                              <p:pRg st="7" end="7"/>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593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ctrTitle" sz="quarter"/>
          </p:nvPr>
        </p:nvSpPr>
        <p:spPr/>
        <p:txBody>
          <a:bodyPr/>
          <a:lstStyle/>
          <a:p>
            <a:pPr eaLnBrk="1" hangingPunct="1">
              <a:defRPr/>
            </a:pPr>
            <a:r>
              <a:rPr lang="en-US" dirty="0" smtClean="0"/>
              <a:t>Patent Basics</a:t>
            </a:r>
          </a:p>
        </p:txBody>
      </p:sp>
      <p:sp>
        <p:nvSpPr>
          <p:cNvPr id="59395" name="Rectangle 3"/>
          <p:cNvSpPr>
            <a:spLocks noGrp="1" noChangeArrowheads="1"/>
          </p:cNvSpPr>
          <p:nvPr>
            <p:ph type="subTitle" sz="quarter" idx="1"/>
          </p:nvPr>
        </p:nvSpPr>
        <p:spPr/>
        <p:txBody>
          <a:bodyPr/>
          <a:lstStyle/>
          <a:p>
            <a:pPr eaLnBrk="1" hangingPunct="1">
              <a:defRPr/>
            </a:pPr>
            <a:r>
              <a:rPr lang="en-US" dirty="0" smtClean="0"/>
              <a:t>What are the categories?</a:t>
            </a:r>
          </a:p>
          <a:p>
            <a:pPr lvl="1" eaLnBrk="1" hangingPunct="1">
              <a:defRPr/>
            </a:pPr>
            <a:r>
              <a:rPr lang="en-US" dirty="0" smtClean="0"/>
              <a:t>Utility (20 year lifespan)</a:t>
            </a:r>
          </a:p>
          <a:p>
            <a:pPr lvl="1" eaLnBrk="1" hangingPunct="1">
              <a:defRPr/>
            </a:pPr>
            <a:r>
              <a:rPr lang="en-US" dirty="0" smtClean="0"/>
              <a:t>Plant (20 year lifespan)</a:t>
            </a:r>
          </a:p>
          <a:p>
            <a:pPr lvl="1" eaLnBrk="1" hangingPunct="1">
              <a:defRPr/>
            </a:pPr>
            <a:r>
              <a:rPr lang="en-US" dirty="0" smtClean="0"/>
              <a:t>Design (14 year lifespan)</a:t>
            </a:r>
          </a:p>
          <a:p>
            <a:pPr lvl="1" eaLnBrk="1" hangingPunct="1">
              <a:defRPr/>
            </a:pPr>
            <a:r>
              <a:rPr lang="en-US" dirty="0" smtClean="0"/>
              <a:t>Provisional (12 month lifespan)</a:t>
            </a:r>
          </a:p>
        </p:txBody>
      </p:sp>
      <p:sp>
        <p:nvSpPr>
          <p:cNvPr id="13315"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3" name="Slide Number Placeholder 2"/>
          <p:cNvSpPr>
            <a:spLocks noGrp="1"/>
          </p:cNvSpPr>
          <p:nvPr>
            <p:ph type="sldNum" sz="quarter" idx="11"/>
          </p:nvPr>
        </p:nvSpPr>
        <p:spPr/>
        <p:txBody>
          <a:bodyPr/>
          <a:lstStyle/>
          <a:p>
            <a:pPr>
              <a:defRPr/>
            </a:pPr>
            <a:r>
              <a:rPr lang="en-US" smtClean="0"/>
              <a:t>www.bassett.pro</a:t>
            </a:r>
            <a:endParaRPr lang="en-US" dirty="0"/>
          </a:p>
        </p:txBody>
      </p:sp>
      <p:sp>
        <p:nvSpPr>
          <p:cNvPr id="2" name="Date Placeholder 1"/>
          <p:cNvSpPr>
            <a:spLocks noGrp="1"/>
          </p:cNvSpPr>
          <p:nvPr>
            <p:ph type="dt" sz="quarter" idx="12"/>
          </p:nvPr>
        </p:nvSpPr>
        <p:spPr/>
        <p:txBody>
          <a:bodyPr/>
          <a:lstStyle/>
          <a:p>
            <a:r>
              <a:rPr lang="en-US" dirty="0" smtClean="0"/>
              <a:t>© 2016</a:t>
            </a:r>
            <a:endParaRPr lang="en-US" dirty="0"/>
          </a:p>
        </p:txBody>
      </p:sp>
      <p:sp>
        <p:nvSpPr>
          <p:cNvPr id="13319"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a:t>
            </a:r>
            <a:r>
              <a:rPr lang="en-US" sz="1200" dirty="0" smtClean="0"/>
              <a:t>2016</a:t>
            </a:r>
            <a:endParaRPr lang="en-US" sz="1200" dirty="0"/>
          </a:p>
        </p:txBody>
      </p:sp>
    </p:spTree>
    <p:extLst>
      <p:ext uri="{BB962C8B-B14F-4D97-AF65-F5344CB8AC3E}">
        <p14:creationId xmlns:p14="http://schemas.microsoft.com/office/powerpoint/2010/main" val="333825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3" end="3"/>
                                            </p:txEl>
                                          </p:spTgt>
                                        </p:tgtEl>
                                        <p:attrNameLst>
                                          <p:attrName>style.visibility</p:attrName>
                                        </p:attrNameLst>
                                      </p:cBhvr>
                                      <p:to>
                                        <p:strVal val="visible"/>
                                      </p:to>
                                    </p:set>
                                    <p:anim calcmode="lin" valueType="num">
                                      <p:cBhvr additive="base">
                                        <p:cTn id="7"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4" end="4"/>
                                            </p:txEl>
                                          </p:spTgt>
                                        </p:tgtEl>
                                        <p:attrNameLst>
                                          <p:attrName>style.visibility</p:attrName>
                                        </p:attrNameLst>
                                      </p:cBhvr>
                                      <p:to>
                                        <p:strVal val="visible"/>
                                      </p:to>
                                    </p:set>
                                    <p:anim calcmode="lin" valueType="num">
                                      <p:cBhvr additive="base">
                                        <p:cTn id="13"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Patent Basics</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Date Placeholder 4"/>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
        <p:nvSpPr>
          <p:cNvPr id="6" name="Rectangle 3"/>
          <p:cNvSpPr>
            <a:spLocks noGrp="1" noChangeArrowheads="1"/>
          </p:cNvSpPr>
          <p:nvPr>
            <p:ph type="subTitle" sz="quarter" idx="1"/>
          </p:nvPr>
        </p:nvSpPr>
        <p:spPr/>
        <p:txBody>
          <a:bodyPr/>
          <a:lstStyle/>
          <a:p>
            <a:pPr algn="l">
              <a:defRPr/>
            </a:pPr>
            <a:r>
              <a:rPr lang="en-US" dirty="0" smtClean="0"/>
              <a:t>Who </a:t>
            </a:r>
            <a:r>
              <a:rPr lang="en-US" dirty="0"/>
              <a:t>Can Obtain a Patent</a:t>
            </a:r>
            <a:r>
              <a:rPr lang="en-US" dirty="0" smtClean="0"/>
              <a:t>?</a:t>
            </a:r>
          </a:p>
          <a:p>
            <a:pPr marL="798513" lvl="1" indent="-457200">
              <a:buFont typeface="Wingdings" pitchFamily="2" charset="2"/>
              <a:buChar char=""/>
              <a:defRPr/>
            </a:pPr>
            <a:r>
              <a:rPr lang="en-US" dirty="0" smtClean="0"/>
              <a:t>An inventor or his assignee is eligible to receive a patent for his invention.</a:t>
            </a:r>
          </a:p>
          <a:p>
            <a:pPr marL="749300" lvl="1" indent="-401638">
              <a:buFont typeface="Wingdings" pitchFamily="2" charset="2"/>
              <a:buChar char=""/>
              <a:defRPr/>
            </a:pPr>
            <a:r>
              <a:rPr lang="en-US" dirty="0" smtClean="0"/>
              <a:t>ALL inventors must be included.</a:t>
            </a:r>
          </a:p>
          <a:p>
            <a:pPr marL="804863" lvl="1" indent="-457200">
              <a:buFont typeface="Wingdings" pitchFamily="2" charset="2"/>
              <a:buChar char=""/>
              <a:defRPr/>
            </a:pPr>
            <a:r>
              <a:rPr lang="en-US" dirty="0" smtClean="0"/>
              <a:t>Non-inventors are not included as inventors.</a:t>
            </a:r>
          </a:p>
          <a:p>
            <a:pPr marL="519113">
              <a:defRPr/>
            </a:pPr>
            <a:r>
              <a:rPr lang="en-US" dirty="0"/>
              <a:t>Who “Gets” the Patent</a:t>
            </a:r>
          </a:p>
          <a:p>
            <a:pPr marL="804863" lvl="1">
              <a:defRPr/>
            </a:pPr>
            <a:r>
              <a:rPr lang="en-US" dirty="0"/>
              <a:t>Pre- 3/16/13 – First to Invent</a:t>
            </a:r>
          </a:p>
          <a:p>
            <a:pPr marL="804863" lvl="1">
              <a:defRPr/>
            </a:pPr>
            <a:r>
              <a:rPr lang="en-US" dirty="0"/>
              <a:t>Post – First to File</a:t>
            </a:r>
          </a:p>
          <a:p>
            <a:pPr marL="804863" lvl="1" indent="-457200">
              <a:buFont typeface="Wingdings" pitchFamily="2" charset="2"/>
              <a:buChar char=""/>
              <a:defRPr/>
            </a:pPr>
            <a:endParaRPr lang="en-US" dirty="0" smtClean="0"/>
          </a:p>
        </p:txBody>
      </p:sp>
      <p:sp>
        <p:nvSpPr>
          <p:cNvPr id="7" name="Slide Number Placeholder 6"/>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Tree>
    <p:extLst>
      <p:ext uri="{BB962C8B-B14F-4D97-AF65-F5344CB8AC3E}">
        <p14:creationId xmlns:p14="http://schemas.microsoft.com/office/powerpoint/2010/main" val="197482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calcmode="lin" valueType="num">
                                      <p:cBhvr additive="base">
                                        <p:cTn id="39"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Patent Process</a:t>
            </a:r>
            <a:endParaRPr lang="en-US" dirty="0"/>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How Does It Work?</a:t>
            </a:r>
          </a:p>
          <a:p>
            <a:pPr lvl="2" indent="-457200">
              <a:buFont typeface="Wingdings" pitchFamily="2" charset="2"/>
              <a:buChar char=""/>
            </a:pPr>
            <a:r>
              <a:rPr lang="en-US" dirty="0" smtClean="0"/>
              <a:t>Inventor conceives </a:t>
            </a:r>
            <a:r>
              <a:rPr lang="en-US" dirty="0"/>
              <a:t>a</a:t>
            </a:r>
            <a:r>
              <a:rPr lang="en-US" dirty="0" smtClean="0"/>
              <a:t>n </a:t>
            </a:r>
            <a:r>
              <a:rPr lang="en-US" dirty="0"/>
              <a:t>i</a:t>
            </a:r>
            <a:r>
              <a:rPr lang="en-US" dirty="0" smtClean="0"/>
              <a:t>nvention</a:t>
            </a:r>
          </a:p>
          <a:p>
            <a:pPr lvl="2" indent="-457200">
              <a:buFont typeface="Wingdings" pitchFamily="2" charset="2"/>
              <a:buChar char=""/>
            </a:pPr>
            <a:r>
              <a:rPr lang="en-US" dirty="0" smtClean="0"/>
              <a:t>i.e., the EUREKA moment!</a:t>
            </a:r>
          </a:p>
          <a:p>
            <a:pPr marL="457200" indent="-457200">
              <a:buFont typeface="Wingdings" pitchFamily="2" charset="2"/>
              <a:buChar char=""/>
            </a:pPr>
            <a:endParaRPr lang="en-US" dirty="0" smtClean="0"/>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90168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
        <p:nvSpPr>
          <p:cNvPr id="7" name="Litebulb"/>
          <p:cNvSpPr>
            <a:spLocks noEditPoints="1" noChangeArrowheads="1"/>
          </p:cNvSpPr>
          <p:nvPr/>
        </p:nvSpPr>
        <p:spPr bwMode="auto">
          <a:xfrm>
            <a:off x="3033713" y="1119188"/>
            <a:ext cx="3076575" cy="4619625"/>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352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Patent Process</a:t>
            </a:r>
            <a:endParaRPr lang="en-US" dirty="0"/>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Inventor conceives </a:t>
            </a:r>
            <a:r>
              <a:rPr lang="en-US" dirty="0"/>
              <a:t>a</a:t>
            </a:r>
            <a:r>
              <a:rPr lang="en-US" dirty="0" smtClean="0"/>
              <a:t>n </a:t>
            </a:r>
            <a:r>
              <a:rPr lang="en-US" dirty="0"/>
              <a:t>i</a:t>
            </a:r>
            <a:r>
              <a:rPr lang="en-US" dirty="0" smtClean="0"/>
              <a:t>nvention</a:t>
            </a:r>
          </a:p>
          <a:p>
            <a:pPr lvl="1" indent="-457200">
              <a:buFont typeface="Wingdings" pitchFamily="2" charset="2"/>
              <a:buChar char=""/>
            </a:pPr>
            <a:r>
              <a:rPr lang="en-US" dirty="0" smtClean="0"/>
              <a:t>i.e., the EUREKA moment!</a:t>
            </a:r>
          </a:p>
          <a:p>
            <a:pPr lvl="1" indent="-457200">
              <a:buFont typeface="Wingdings" pitchFamily="2" charset="2"/>
              <a:buChar char=""/>
            </a:pPr>
            <a:r>
              <a:rPr lang="en-US" dirty="0" smtClean="0"/>
              <a:t>Inventor works </a:t>
            </a:r>
            <a:r>
              <a:rPr lang="en-US" dirty="0"/>
              <a:t>d</a:t>
            </a:r>
            <a:r>
              <a:rPr lang="en-US" dirty="0" smtClean="0"/>
              <a:t>iligently </a:t>
            </a:r>
            <a:r>
              <a:rPr lang="en-US" dirty="0"/>
              <a:t>t</a:t>
            </a:r>
            <a:r>
              <a:rPr lang="en-US" dirty="0" smtClean="0"/>
              <a:t>o </a:t>
            </a:r>
            <a:r>
              <a:rPr lang="en-US" dirty="0"/>
              <a:t>p</a:t>
            </a:r>
            <a:r>
              <a:rPr lang="en-US" dirty="0" smtClean="0"/>
              <a:t>erfect </a:t>
            </a:r>
            <a:r>
              <a:rPr lang="en-US" dirty="0"/>
              <a:t>t</a:t>
            </a:r>
            <a:r>
              <a:rPr lang="en-US" dirty="0" smtClean="0"/>
              <a:t>he </a:t>
            </a:r>
            <a:r>
              <a:rPr lang="en-US" dirty="0"/>
              <a:t>i</a:t>
            </a:r>
            <a:r>
              <a:rPr lang="en-US" dirty="0" smtClean="0"/>
              <a:t>nvention</a:t>
            </a:r>
          </a:p>
          <a:p>
            <a:pPr lvl="1" indent="-457200">
              <a:buFont typeface="Wingdings" pitchFamily="2" charset="2"/>
              <a:buChar char=""/>
            </a:pPr>
            <a:r>
              <a:rPr lang="en-US" dirty="0" smtClean="0"/>
              <a:t>Inventor reduces </a:t>
            </a:r>
            <a:r>
              <a:rPr lang="en-US" dirty="0"/>
              <a:t>i</a:t>
            </a:r>
            <a:r>
              <a:rPr lang="en-US" dirty="0" smtClean="0"/>
              <a:t>nvention to practice</a:t>
            </a:r>
          </a:p>
          <a:p>
            <a:pPr lvl="2" indent="-457200">
              <a:buFont typeface="Wingdings" pitchFamily="2" charset="2"/>
              <a:buChar char=""/>
            </a:pPr>
            <a:r>
              <a:rPr lang="en-US" dirty="0" err="1" smtClean="0"/>
              <a:t>ARtP</a:t>
            </a:r>
            <a:endParaRPr lang="en-US" dirty="0" smtClean="0"/>
          </a:p>
          <a:p>
            <a:pPr lvl="2" indent="-457200">
              <a:buFont typeface="Wingdings" pitchFamily="2" charset="2"/>
              <a:buChar char=""/>
            </a:pPr>
            <a:r>
              <a:rPr lang="en-US" dirty="0" err="1" smtClean="0"/>
              <a:t>CRtP</a:t>
            </a:r>
            <a:endParaRPr lang="en-US" dirty="0" smtClean="0"/>
          </a:p>
          <a:p>
            <a:pPr lvl="1" indent="-457200">
              <a:buFont typeface="Wingdings" pitchFamily="2" charset="2"/>
              <a:buChar char=""/>
            </a:pPr>
            <a:r>
              <a:rPr lang="en-US" dirty="0" smtClean="0"/>
              <a:t>Patentability search</a:t>
            </a:r>
          </a:p>
          <a:p>
            <a:pPr marL="457200" indent="-457200">
              <a:buFont typeface="Wingdings" pitchFamily="2" charset="2"/>
              <a:buChar char=""/>
            </a:pPr>
            <a:endParaRPr lang="en-US" dirty="0" smtClean="0"/>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423402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grpId="0" nodeType="afterEffect">
                                  <p:stCondLst>
                                    <p:cond delay="200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400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25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Patent Process</a:t>
            </a:r>
            <a:endParaRPr lang="en-US" dirty="0"/>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Inventor files </a:t>
            </a:r>
            <a:r>
              <a:rPr lang="en-US" dirty="0"/>
              <a:t>p</a:t>
            </a:r>
            <a:r>
              <a:rPr lang="en-US" dirty="0" smtClean="0"/>
              <a:t>atent </a:t>
            </a:r>
            <a:r>
              <a:rPr lang="en-US" dirty="0"/>
              <a:t>a</a:t>
            </a:r>
            <a:r>
              <a:rPr lang="en-US" dirty="0" smtClean="0"/>
              <a:t>pplication ASAP</a:t>
            </a:r>
          </a:p>
          <a:p>
            <a:pPr lvl="1" indent="-457200">
              <a:buFont typeface="Wingdings" pitchFamily="2" charset="2"/>
              <a:buChar char=""/>
            </a:pPr>
            <a:r>
              <a:rPr lang="en-US" dirty="0" smtClean="0"/>
              <a:t>Prosecute application</a:t>
            </a:r>
          </a:p>
          <a:p>
            <a:pPr lvl="1" indent="-457200">
              <a:buFont typeface="Wingdings" pitchFamily="2" charset="2"/>
              <a:buChar char=""/>
            </a:pPr>
            <a:r>
              <a:rPr lang="en-US" dirty="0"/>
              <a:t>Examiner </a:t>
            </a:r>
            <a:r>
              <a:rPr lang="en-US" dirty="0" smtClean="0"/>
              <a:t>files </a:t>
            </a:r>
            <a:r>
              <a:rPr lang="en-US" dirty="0"/>
              <a:t>o</a:t>
            </a:r>
            <a:r>
              <a:rPr lang="en-US" dirty="0" smtClean="0"/>
              <a:t>ffice </a:t>
            </a:r>
            <a:r>
              <a:rPr lang="en-US" dirty="0"/>
              <a:t>a</a:t>
            </a:r>
            <a:r>
              <a:rPr lang="en-US" dirty="0" smtClean="0"/>
              <a:t>ction(s</a:t>
            </a:r>
            <a:r>
              <a:rPr lang="en-US" dirty="0"/>
              <a:t>)</a:t>
            </a:r>
          </a:p>
          <a:p>
            <a:pPr lvl="1" indent="-457200">
              <a:buFont typeface="Wingdings" pitchFamily="2" charset="2"/>
              <a:buChar char=""/>
            </a:pPr>
            <a:r>
              <a:rPr lang="en-US" dirty="0"/>
              <a:t>Prosecution c</a:t>
            </a:r>
            <a:r>
              <a:rPr lang="en-US" dirty="0" smtClean="0"/>
              <a:t>ontinues</a:t>
            </a:r>
          </a:p>
          <a:p>
            <a:pPr lvl="1" indent="-457200">
              <a:buFont typeface="Wingdings" pitchFamily="2" charset="2"/>
              <a:buChar char=""/>
            </a:pPr>
            <a:r>
              <a:rPr lang="en-US" dirty="0" smtClean="0"/>
              <a:t>Patent issues / doesn’t</a:t>
            </a:r>
          </a:p>
          <a:p>
            <a:pPr lvl="2" indent="-457200">
              <a:buFont typeface="Wingdings" pitchFamily="2" charset="2"/>
              <a:buChar char=""/>
            </a:pPr>
            <a:r>
              <a:rPr lang="en-US" dirty="0"/>
              <a:t>3 y</a:t>
            </a:r>
            <a:r>
              <a:rPr lang="en-US" dirty="0" smtClean="0"/>
              <a:t>ear process (in </a:t>
            </a:r>
            <a:r>
              <a:rPr lang="en-US" dirty="0"/>
              <a:t>t</a:t>
            </a:r>
            <a:r>
              <a:rPr lang="en-US" dirty="0" smtClean="0"/>
              <a:t>heory</a:t>
            </a:r>
            <a:r>
              <a:rPr lang="en-US" dirty="0"/>
              <a:t>)</a:t>
            </a:r>
          </a:p>
          <a:p>
            <a:pPr lvl="2" indent="-457200">
              <a:buFont typeface="Wingdings" pitchFamily="2" charset="2"/>
              <a:buChar char=""/>
            </a:pPr>
            <a:r>
              <a:rPr lang="en-US" dirty="0"/>
              <a:t>Expect </a:t>
            </a:r>
            <a:r>
              <a:rPr lang="en-US" dirty="0" smtClean="0"/>
              <a:t>process </a:t>
            </a:r>
            <a:r>
              <a:rPr lang="en-US" dirty="0"/>
              <a:t>to </a:t>
            </a:r>
            <a:r>
              <a:rPr lang="en-US" dirty="0" smtClean="0"/>
              <a:t>take 3-4 </a:t>
            </a:r>
            <a:r>
              <a:rPr lang="en-US" dirty="0"/>
              <a:t>y</a:t>
            </a:r>
            <a:r>
              <a:rPr lang="en-US" dirty="0" smtClean="0"/>
              <a:t>ears</a:t>
            </a:r>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121967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2" presetClass="entr" presetSubtype="8" fill="hold" grpId="0" nodeType="afterEffect">
                                  <p:stCondLst>
                                    <p:cond delay="150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300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Patent Process</a:t>
            </a:r>
            <a:endParaRPr lang="en-US" dirty="0"/>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If patent </a:t>
            </a:r>
            <a:r>
              <a:rPr lang="en-US" dirty="0"/>
              <a:t>i</a:t>
            </a:r>
            <a:r>
              <a:rPr lang="en-US" dirty="0" smtClean="0"/>
              <a:t>ssues: </a:t>
            </a:r>
          </a:p>
          <a:p>
            <a:pPr lvl="1" indent="-457200">
              <a:buFont typeface="Wingdings" pitchFamily="2" charset="2"/>
              <a:buChar char=""/>
            </a:pPr>
            <a:r>
              <a:rPr lang="en-US" dirty="0"/>
              <a:t>Pay </a:t>
            </a:r>
            <a:r>
              <a:rPr lang="en-US" dirty="0" smtClean="0"/>
              <a:t>issuance </a:t>
            </a:r>
            <a:r>
              <a:rPr lang="en-US" dirty="0"/>
              <a:t>f</a:t>
            </a:r>
            <a:r>
              <a:rPr lang="en-US" dirty="0" smtClean="0"/>
              <a:t>ee</a:t>
            </a:r>
          </a:p>
          <a:p>
            <a:pPr lvl="1" indent="-457200">
              <a:buFont typeface="Wingdings" pitchFamily="2" charset="2"/>
              <a:buChar char=""/>
            </a:pPr>
            <a:r>
              <a:rPr lang="en-US" dirty="0" smtClean="0"/>
              <a:t>9 month </a:t>
            </a:r>
            <a:r>
              <a:rPr lang="en-US" dirty="0"/>
              <a:t>w</a:t>
            </a:r>
            <a:r>
              <a:rPr lang="en-US" dirty="0" smtClean="0"/>
              <a:t>indow </a:t>
            </a:r>
            <a:r>
              <a:rPr lang="en-US" dirty="0"/>
              <a:t>f</a:t>
            </a:r>
            <a:r>
              <a:rPr lang="en-US" dirty="0" smtClean="0"/>
              <a:t>or </a:t>
            </a:r>
            <a:r>
              <a:rPr lang="en-US" dirty="0"/>
              <a:t>o</a:t>
            </a:r>
            <a:r>
              <a:rPr lang="en-US" dirty="0" smtClean="0"/>
              <a:t>utside </a:t>
            </a:r>
            <a:r>
              <a:rPr lang="en-US" dirty="0"/>
              <a:t>p</a:t>
            </a:r>
            <a:r>
              <a:rPr lang="en-US" dirty="0" smtClean="0"/>
              <a:t>arties to come </a:t>
            </a:r>
            <a:r>
              <a:rPr lang="en-US" dirty="0"/>
              <a:t>f</a:t>
            </a:r>
            <a:r>
              <a:rPr lang="en-US" dirty="0" smtClean="0"/>
              <a:t>orward to petition </a:t>
            </a:r>
            <a:r>
              <a:rPr lang="en-US" dirty="0"/>
              <a:t>f</a:t>
            </a:r>
            <a:r>
              <a:rPr lang="en-US" dirty="0" smtClean="0"/>
              <a:t>or </a:t>
            </a:r>
            <a:r>
              <a:rPr lang="en-US" dirty="0"/>
              <a:t>p</a:t>
            </a:r>
            <a:r>
              <a:rPr lang="en-US" dirty="0" smtClean="0"/>
              <a:t>ost </a:t>
            </a:r>
            <a:r>
              <a:rPr lang="en-US" dirty="0"/>
              <a:t>g</a:t>
            </a:r>
            <a:r>
              <a:rPr lang="en-US" dirty="0" smtClean="0"/>
              <a:t>rant review</a:t>
            </a:r>
          </a:p>
          <a:p>
            <a:pPr lvl="2" indent="-457200">
              <a:buFont typeface="Wingdings" pitchFamily="2" charset="2"/>
              <a:buChar char=""/>
            </a:pPr>
            <a:r>
              <a:rPr lang="en-US" dirty="0" smtClean="0"/>
              <a:t>Inventor defends </a:t>
            </a:r>
            <a:r>
              <a:rPr lang="en-US" dirty="0"/>
              <a:t>p</a:t>
            </a:r>
            <a:r>
              <a:rPr lang="en-US" dirty="0" smtClean="0"/>
              <a:t>atent</a:t>
            </a:r>
          </a:p>
          <a:p>
            <a:pPr lvl="2" indent="-457200">
              <a:buFont typeface="Wingdings" pitchFamily="2" charset="2"/>
              <a:buChar char=""/>
            </a:pPr>
            <a:r>
              <a:rPr lang="en-US" dirty="0" smtClean="0"/>
              <a:t>Within 1 year (18 months) decision </a:t>
            </a:r>
            <a:r>
              <a:rPr lang="en-US" dirty="0"/>
              <a:t>r</a:t>
            </a:r>
            <a:r>
              <a:rPr lang="en-US" dirty="0" smtClean="0"/>
              <a:t>endered</a:t>
            </a:r>
          </a:p>
          <a:p>
            <a:pPr lvl="1" indent="-457200">
              <a:buFont typeface="Wingdings" pitchFamily="2" charset="2"/>
              <a:buChar char=""/>
            </a:pPr>
            <a:r>
              <a:rPr lang="en-US" dirty="0" smtClean="0"/>
              <a:t>Pay maintenance </a:t>
            </a:r>
            <a:r>
              <a:rPr lang="en-US" dirty="0"/>
              <a:t>f</a:t>
            </a:r>
            <a:r>
              <a:rPr lang="en-US" dirty="0" smtClean="0"/>
              <a:t>ees</a:t>
            </a:r>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183342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200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40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25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Good Practice Do's</a:t>
            </a:r>
            <a:endParaRPr lang="en-US" dirty="0"/>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After inventor conceives </a:t>
            </a:r>
            <a:r>
              <a:rPr lang="en-US" dirty="0"/>
              <a:t>a</a:t>
            </a:r>
            <a:r>
              <a:rPr lang="en-US" dirty="0" smtClean="0"/>
              <a:t>n invention:</a:t>
            </a:r>
          </a:p>
          <a:p>
            <a:pPr lvl="1" indent="-457200">
              <a:buFont typeface="Wingdings" pitchFamily="2" charset="2"/>
              <a:buChar char=""/>
            </a:pPr>
            <a:r>
              <a:rPr lang="en-US" dirty="0" smtClean="0"/>
              <a:t>Work diligently </a:t>
            </a:r>
            <a:r>
              <a:rPr lang="en-US" dirty="0"/>
              <a:t>t</a:t>
            </a:r>
            <a:r>
              <a:rPr lang="en-US" dirty="0" smtClean="0"/>
              <a:t>o </a:t>
            </a:r>
            <a:r>
              <a:rPr lang="en-US" dirty="0"/>
              <a:t>p</a:t>
            </a:r>
            <a:r>
              <a:rPr lang="en-US" dirty="0" smtClean="0"/>
              <a:t>erfect the invention and reduce </a:t>
            </a:r>
            <a:r>
              <a:rPr lang="en-US" dirty="0"/>
              <a:t>i</a:t>
            </a:r>
            <a:r>
              <a:rPr lang="en-US" dirty="0" smtClean="0"/>
              <a:t>t </a:t>
            </a:r>
            <a:r>
              <a:rPr lang="en-US" dirty="0"/>
              <a:t>t</a:t>
            </a:r>
            <a:r>
              <a:rPr lang="en-US" dirty="0" smtClean="0"/>
              <a:t>o </a:t>
            </a:r>
            <a:r>
              <a:rPr lang="en-US" dirty="0"/>
              <a:t>p</a:t>
            </a:r>
            <a:r>
              <a:rPr lang="en-US" dirty="0" smtClean="0"/>
              <a:t>ractice</a:t>
            </a:r>
          </a:p>
          <a:p>
            <a:pPr lvl="1" indent="-457200">
              <a:buFont typeface="Wingdings" pitchFamily="2" charset="2"/>
              <a:buChar char=""/>
            </a:pPr>
            <a:r>
              <a:rPr lang="en-US" dirty="0" smtClean="0"/>
              <a:t>Speed is your friend</a:t>
            </a:r>
          </a:p>
          <a:p>
            <a:pPr lvl="1" indent="-457200">
              <a:buFont typeface="Wingdings" pitchFamily="2" charset="2"/>
              <a:buChar char=""/>
            </a:pPr>
            <a:r>
              <a:rPr lang="en-US" dirty="0" smtClean="0"/>
              <a:t>Develop a strategy</a:t>
            </a:r>
          </a:p>
          <a:p>
            <a:pPr lvl="1" indent="-457200">
              <a:buFont typeface="Wingdings" pitchFamily="2" charset="2"/>
              <a:buChar char=""/>
            </a:pPr>
            <a:r>
              <a:rPr lang="en-US" dirty="0" smtClean="0"/>
              <a:t>Get an ENABLED application </a:t>
            </a:r>
            <a:r>
              <a:rPr lang="en-US" dirty="0"/>
              <a:t>i</a:t>
            </a:r>
            <a:r>
              <a:rPr lang="en-US" dirty="0" smtClean="0"/>
              <a:t>nto </a:t>
            </a:r>
            <a:r>
              <a:rPr lang="en-US" dirty="0"/>
              <a:t>t</a:t>
            </a:r>
            <a:r>
              <a:rPr lang="en-US" dirty="0" smtClean="0"/>
              <a:t>he </a:t>
            </a:r>
            <a:r>
              <a:rPr lang="en-US" dirty="0"/>
              <a:t>s</a:t>
            </a:r>
            <a:r>
              <a:rPr lang="en-US" dirty="0" smtClean="0"/>
              <a:t>ystem</a:t>
            </a:r>
          </a:p>
          <a:p>
            <a:pPr lvl="2" indent="-457200">
              <a:buFont typeface="Wingdings" pitchFamily="2" charset="2"/>
              <a:buChar char=""/>
            </a:pPr>
            <a:r>
              <a:rPr lang="en-US" dirty="0" smtClean="0"/>
              <a:t>Provisional </a:t>
            </a:r>
            <a:r>
              <a:rPr lang="en-US" dirty="0"/>
              <a:t>a</a:t>
            </a:r>
            <a:r>
              <a:rPr lang="en-US" dirty="0" smtClean="0"/>
              <a:t>pplication</a:t>
            </a:r>
          </a:p>
          <a:p>
            <a:pPr lvl="2" indent="-457200">
              <a:buFont typeface="Wingdings" pitchFamily="2" charset="2"/>
              <a:buChar char=""/>
            </a:pPr>
            <a:r>
              <a:rPr lang="en-US" dirty="0" smtClean="0"/>
              <a:t>Non-provisional </a:t>
            </a:r>
            <a:r>
              <a:rPr lang="en-US" dirty="0"/>
              <a:t>a</a:t>
            </a:r>
            <a:r>
              <a:rPr lang="en-US" dirty="0" smtClean="0"/>
              <a:t>pplication</a:t>
            </a:r>
          </a:p>
          <a:p>
            <a:pPr lvl="2" indent="-457200">
              <a:buFont typeface="Wingdings" pitchFamily="2" charset="2"/>
              <a:buChar char=""/>
            </a:pPr>
            <a:r>
              <a:rPr lang="en-US" dirty="0" smtClean="0"/>
              <a:t>Patent Cooperation Treaty application (PCT)</a:t>
            </a:r>
          </a:p>
          <a:p>
            <a:pPr marL="285750" lvl="1" indent="0">
              <a:buNone/>
            </a:pPr>
            <a:endParaRPr lang="en-US" dirty="0" smtClean="0"/>
          </a:p>
          <a:p>
            <a:pPr marL="457200" indent="-457200">
              <a:buFont typeface="Wingdings" pitchFamily="2" charset="2"/>
              <a:buChar char=""/>
            </a:pPr>
            <a:endParaRPr lang="en-US" dirty="0" smtClean="0"/>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146272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228601"/>
            <a:ext cx="7772400" cy="1219199"/>
          </a:xfrm>
        </p:spPr>
        <p:txBody>
          <a:bodyPr/>
          <a:lstStyle/>
          <a:p>
            <a:r>
              <a:rPr lang="en-US" sz="3200" dirty="0" smtClean="0"/>
              <a:t>DISCLAIMER</a:t>
            </a:r>
            <a:endParaRPr lang="en-US" sz="3200" dirty="0"/>
          </a:p>
        </p:txBody>
      </p:sp>
      <p:sp>
        <p:nvSpPr>
          <p:cNvPr id="3" name="Subtitle 2"/>
          <p:cNvSpPr>
            <a:spLocks noGrp="1"/>
          </p:cNvSpPr>
          <p:nvPr>
            <p:ph type="subTitle" sz="quarter" idx="1"/>
          </p:nvPr>
        </p:nvSpPr>
        <p:spPr>
          <a:xfrm>
            <a:off x="1371600" y="1143000"/>
            <a:ext cx="6400800" cy="1752600"/>
          </a:xfrm>
        </p:spPr>
        <p:txBody>
          <a:bodyPr/>
          <a:lstStyle/>
          <a:p>
            <a:r>
              <a:rPr lang="en-US" sz="2800" dirty="0" smtClean="0"/>
              <a:t>The material covered in this presentation is public information and is intended solely for educational purposes to aid in understanding U.S. patent law.  The material covered is not individualized legal advice and reflects the views and opinions of the presenter.  While every attempt was made to insure the material covered is accurate, there may be errors or omissions for which any liability is disclaimed.  </a:t>
            </a:r>
            <a:endParaRPr lang="en-US" sz="2800" dirty="0"/>
          </a:p>
        </p:txBody>
      </p:sp>
      <p:sp>
        <p:nvSpPr>
          <p:cNvPr id="4" name="Footer Placeholder 3"/>
          <p:cNvSpPr>
            <a:spLocks noGrp="1"/>
          </p:cNvSpPr>
          <p:nvPr>
            <p:ph type="ftr" sz="quarter" idx="10"/>
          </p:nvPr>
        </p:nvSpPr>
        <p:spPr/>
        <p:txBody>
          <a:bodyPr/>
          <a:lstStyle/>
          <a:p>
            <a:pPr>
              <a:defRPr/>
            </a:pPr>
            <a:r>
              <a:rPr lang="en-US" smtClean="0"/>
              <a:t>David Bassett                                   Bassett IP Strategies</a:t>
            </a:r>
            <a:endParaRPr lang="en-US" dirty="0"/>
          </a:p>
        </p:txBody>
      </p:sp>
      <p:sp>
        <p:nvSpPr>
          <p:cNvPr id="5" name="Slide Number Placeholder 4"/>
          <p:cNvSpPr>
            <a:spLocks noGrp="1"/>
          </p:cNvSpPr>
          <p:nvPr>
            <p:ph type="sldNum" sz="quarter" idx="11"/>
          </p:nvPr>
        </p:nvSpPr>
        <p:spPr/>
        <p:txBody>
          <a:bodyPr/>
          <a:lstStyle/>
          <a:p>
            <a:pPr>
              <a:defRPr/>
            </a:pPr>
            <a:r>
              <a:rPr lang="en-US" smtClean="0"/>
              <a:t>www.bassett.pro</a:t>
            </a:r>
            <a:endParaRPr lang="en-US" dirty="0"/>
          </a:p>
        </p:txBody>
      </p:sp>
      <p:sp>
        <p:nvSpPr>
          <p:cNvPr id="6" name="Date Placeholder 5"/>
          <p:cNvSpPr>
            <a:spLocks noGrp="1"/>
          </p:cNvSpPr>
          <p:nvPr>
            <p:ph type="dt" sz="quarter" idx="12"/>
          </p:nvPr>
        </p:nvSpPr>
        <p:spPr/>
        <p:txBody>
          <a:bodyPr/>
          <a:lstStyle/>
          <a:p>
            <a:r>
              <a:rPr lang="en-US" dirty="0" smtClean="0"/>
              <a:t>© 2016</a:t>
            </a:r>
            <a:endParaRPr lang="en-US" dirty="0"/>
          </a:p>
        </p:txBody>
      </p:sp>
    </p:spTree>
    <p:extLst>
      <p:ext uri="{BB962C8B-B14F-4D97-AF65-F5344CB8AC3E}">
        <p14:creationId xmlns:p14="http://schemas.microsoft.com/office/powerpoint/2010/main" val="1703496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Good Practice Do's</a:t>
            </a:r>
            <a:endParaRPr lang="en-US" dirty="0"/>
          </a:p>
        </p:txBody>
      </p:sp>
      <p:sp>
        <p:nvSpPr>
          <p:cNvPr id="3" name="Subtitle 2"/>
          <p:cNvSpPr>
            <a:spLocks noGrp="1"/>
          </p:cNvSpPr>
          <p:nvPr>
            <p:ph type="subTitle" sz="quarter" idx="1"/>
          </p:nvPr>
        </p:nvSpPr>
        <p:spPr>
          <a:xfrm>
            <a:off x="457200" y="1662753"/>
            <a:ext cx="8305800" cy="4252118"/>
          </a:xfrm>
        </p:spPr>
        <p:txBody>
          <a:bodyPr/>
          <a:lstStyle/>
          <a:p>
            <a:pPr lvl="1" indent="-457200">
              <a:buFont typeface="Wingdings" pitchFamily="2" charset="2"/>
              <a:buChar char=""/>
            </a:pPr>
            <a:r>
              <a:rPr lang="en-US" dirty="0" smtClean="0"/>
              <a:t>Include as </a:t>
            </a:r>
            <a:r>
              <a:rPr lang="en-US" dirty="0"/>
              <a:t>m</a:t>
            </a:r>
            <a:r>
              <a:rPr lang="en-US" dirty="0" smtClean="0"/>
              <a:t>any </a:t>
            </a:r>
            <a:r>
              <a:rPr lang="en-US" dirty="0"/>
              <a:t>n</a:t>
            </a:r>
            <a:r>
              <a:rPr lang="en-US" dirty="0" smtClean="0"/>
              <a:t>ovel </a:t>
            </a:r>
            <a:r>
              <a:rPr lang="en-US" dirty="0"/>
              <a:t>o</a:t>
            </a:r>
            <a:r>
              <a:rPr lang="en-US" dirty="0" smtClean="0"/>
              <a:t>perational </a:t>
            </a:r>
            <a:r>
              <a:rPr lang="en-US" dirty="0"/>
              <a:t>v</a:t>
            </a:r>
            <a:r>
              <a:rPr lang="en-US" dirty="0" smtClean="0"/>
              <a:t>ariants </a:t>
            </a:r>
            <a:r>
              <a:rPr lang="en-US" dirty="0"/>
              <a:t>a</a:t>
            </a:r>
            <a:r>
              <a:rPr lang="en-US" dirty="0" smtClean="0"/>
              <a:t>s </a:t>
            </a:r>
            <a:r>
              <a:rPr lang="en-US" dirty="0"/>
              <a:t>y</a:t>
            </a:r>
            <a:r>
              <a:rPr lang="en-US" dirty="0" smtClean="0"/>
              <a:t>ou </a:t>
            </a:r>
            <a:r>
              <a:rPr lang="en-US" dirty="0"/>
              <a:t>c</a:t>
            </a:r>
            <a:r>
              <a:rPr lang="en-US" dirty="0" smtClean="0"/>
              <a:t>an enable (materials; valid process ranges; etc.)</a:t>
            </a:r>
          </a:p>
          <a:p>
            <a:pPr lvl="1" indent="-457200">
              <a:buFont typeface="Wingdings" pitchFamily="2" charset="2"/>
              <a:buChar char=""/>
            </a:pPr>
            <a:r>
              <a:rPr lang="en-US" dirty="0"/>
              <a:t>Include Broad and Narrow Claims</a:t>
            </a:r>
          </a:p>
          <a:p>
            <a:pPr lvl="1" indent="-457200">
              <a:buFont typeface="Wingdings" pitchFamily="2" charset="2"/>
              <a:buChar char=""/>
            </a:pPr>
            <a:r>
              <a:rPr lang="en-US" dirty="0"/>
              <a:t>Keep things quiet</a:t>
            </a:r>
          </a:p>
          <a:p>
            <a:pPr lvl="1" indent="-457200">
              <a:buFont typeface="Wingdings" pitchFamily="2" charset="2"/>
              <a:buChar char=""/>
            </a:pPr>
            <a:r>
              <a:rPr lang="en-US" dirty="0"/>
              <a:t>When possible:</a:t>
            </a:r>
          </a:p>
          <a:p>
            <a:pPr lvl="2" indent="-457200">
              <a:buFont typeface="Wingdings" pitchFamily="2" charset="2"/>
              <a:buChar char=""/>
            </a:pPr>
            <a:r>
              <a:rPr lang="en-US" dirty="0"/>
              <a:t>Use NDAs (non-disclosure agreements)</a:t>
            </a:r>
          </a:p>
          <a:p>
            <a:pPr lvl="2" indent="-457200">
              <a:buFont typeface="Wingdings" pitchFamily="2" charset="2"/>
              <a:buChar char=""/>
            </a:pPr>
            <a:r>
              <a:rPr lang="en-US" dirty="0"/>
              <a:t>Get assignment agreements in place</a:t>
            </a:r>
          </a:p>
          <a:p>
            <a:pPr lvl="3" indent="-457200">
              <a:buFont typeface="Wingdings" pitchFamily="2" charset="2"/>
              <a:buChar char=""/>
            </a:pPr>
            <a:r>
              <a:rPr lang="en-US" dirty="0"/>
              <a:t>Co-inventors</a:t>
            </a:r>
          </a:p>
          <a:p>
            <a:pPr lvl="3" indent="-457200">
              <a:buFont typeface="Wingdings" pitchFamily="2" charset="2"/>
              <a:buChar char=""/>
            </a:pPr>
            <a:r>
              <a:rPr lang="en-US" dirty="0"/>
              <a:t>Tradesmen working under your instruction</a:t>
            </a:r>
          </a:p>
          <a:p>
            <a:pPr marL="285750" lvl="1" indent="0">
              <a:buNone/>
            </a:pPr>
            <a:endParaRPr lang="en-US" dirty="0" smtClean="0"/>
          </a:p>
          <a:p>
            <a:pPr marL="457200" indent="-457200">
              <a:buFont typeface="Wingdings" pitchFamily="2" charset="2"/>
              <a:buChar char=""/>
            </a:pPr>
            <a:endParaRPr lang="en-US" dirty="0" smtClean="0"/>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15413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Good Practice Do's</a:t>
            </a:r>
            <a:endParaRPr lang="en-US" dirty="0"/>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Keep good </a:t>
            </a:r>
            <a:r>
              <a:rPr lang="en-US" dirty="0"/>
              <a:t>r</a:t>
            </a:r>
            <a:r>
              <a:rPr lang="en-US" dirty="0" smtClean="0"/>
              <a:t>ecords</a:t>
            </a:r>
          </a:p>
          <a:p>
            <a:pPr lvl="2" indent="-457200">
              <a:buFont typeface="Wingdings" pitchFamily="2" charset="2"/>
              <a:buChar char=""/>
            </a:pPr>
            <a:r>
              <a:rPr lang="en-US" dirty="0" smtClean="0"/>
              <a:t>No longer “1</a:t>
            </a:r>
            <a:r>
              <a:rPr lang="en-US" baseline="30000" dirty="0" smtClean="0"/>
              <a:t>st</a:t>
            </a:r>
            <a:r>
              <a:rPr lang="en-US" dirty="0" smtClean="0"/>
              <a:t> </a:t>
            </a:r>
            <a:r>
              <a:rPr lang="en-US" dirty="0"/>
              <a:t>t</a:t>
            </a:r>
            <a:r>
              <a:rPr lang="en-US" dirty="0" smtClean="0"/>
              <a:t>o file” BUT</a:t>
            </a:r>
          </a:p>
          <a:p>
            <a:pPr lvl="2" indent="-457200">
              <a:buFont typeface="Wingdings" pitchFamily="2" charset="2"/>
              <a:buChar char=""/>
            </a:pPr>
            <a:r>
              <a:rPr lang="en-US" dirty="0" smtClean="0"/>
              <a:t>Could be </a:t>
            </a:r>
            <a:r>
              <a:rPr lang="en-US" dirty="0"/>
              <a:t>u</a:t>
            </a:r>
            <a:r>
              <a:rPr lang="en-US" dirty="0" smtClean="0"/>
              <a:t>seful </a:t>
            </a:r>
            <a:r>
              <a:rPr lang="en-US" dirty="0"/>
              <a:t>i</a:t>
            </a:r>
            <a:r>
              <a:rPr lang="en-US" dirty="0" smtClean="0"/>
              <a:t>n </a:t>
            </a:r>
            <a:r>
              <a:rPr lang="en-US" dirty="0"/>
              <a:t>d</a:t>
            </a:r>
            <a:r>
              <a:rPr lang="en-US" dirty="0" smtClean="0"/>
              <a:t>erivation </a:t>
            </a:r>
            <a:r>
              <a:rPr lang="en-US" dirty="0"/>
              <a:t>p</a:t>
            </a:r>
            <a:r>
              <a:rPr lang="en-US" dirty="0" smtClean="0"/>
              <a:t>roceeding</a:t>
            </a:r>
          </a:p>
          <a:p>
            <a:pPr lvl="1" indent="-457200">
              <a:buFont typeface="Wingdings" pitchFamily="2" charset="2"/>
              <a:buChar char=""/>
            </a:pPr>
            <a:r>
              <a:rPr lang="en-US" dirty="0" smtClean="0"/>
              <a:t>Some additional </a:t>
            </a:r>
            <a:r>
              <a:rPr lang="en-US" dirty="0"/>
              <a:t>i</a:t>
            </a:r>
            <a:r>
              <a:rPr lang="en-US" dirty="0" smtClean="0"/>
              <a:t>tems </a:t>
            </a:r>
            <a:r>
              <a:rPr lang="en-US" dirty="0"/>
              <a:t>t</a:t>
            </a:r>
            <a:r>
              <a:rPr lang="en-US" dirty="0" smtClean="0"/>
              <a:t>hat may </a:t>
            </a:r>
            <a:r>
              <a:rPr lang="en-US" dirty="0"/>
              <a:t>b</a:t>
            </a:r>
            <a:r>
              <a:rPr lang="en-US" dirty="0" smtClean="0"/>
              <a:t>e useful</a:t>
            </a:r>
          </a:p>
          <a:p>
            <a:pPr lvl="2" indent="-457200">
              <a:buFont typeface="Wingdings" pitchFamily="2" charset="2"/>
              <a:buChar char=""/>
            </a:pPr>
            <a:r>
              <a:rPr lang="en-US" dirty="0"/>
              <a:t>Submit additional applications as new embodiments are </a:t>
            </a:r>
            <a:r>
              <a:rPr lang="en-US" dirty="0" smtClean="0"/>
              <a:t>developed</a:t>
            </a:r>
          </a:p>
          <a:p>
            <a:pPr lvl="2" indent="-457200">
              <a:buFont typeface="Wingdings" pitchFamily="2" charset="2"/>
              <a:buChar char=""/>
            </a:pPr>
            <a:r>
              <a:rPr lang="en-US" dirty="0" smtClean="0"/>
              <a:t>Provisional applications </a:t>
            </a:r>
            <a:r>
              <a:rPr lang="en-US" dirty="0"/>
              <a:t>c</a:t>
            </a:r>
            <a:r>
              <a:rPr lang="en-US" dirty="0" smtClean="0"/>
              <a:t>an </a:t>
            </a:r>
            <a:r>
              <a:rPr lang="en-US" dirty="0"/>
              <a:t>g</a:t>
            </a:r>
            <a:r>
              <a:rPr lang="en-US" dirty="0" smtClean="0"/>
              <a:t>ive </a:t>
            </a:r>
            <a:r>
              <a:rPr lang="en-US" dirty="0"/>
              <a:t>y</a:t>
            </a:r>
            <a:r>
              <a:rPr lang="en-US" dirty="0" smtClean="0"/>
              <a:t>ou </a:t>
            </a:r>
            <a:r>
              <a:rPr lang="en-US" dirty="0"/>
              <a:t>a</a:t>
            </a:r>
            <a:r>
              <a:rPr lang="en-US" dirty="0" smtClean="0"/>
              <a:t>n </a:t>
            </a:r>
            <a:r>
              <a:rPr lang="en-US" dirty="0"/>
              <a:t>e</a:t>
            </a:r>
            <a:r>
              <a:rPr lang="en-US" dirty="0" smtClean="0"/>
              <a:t>xtra </a:t>
            </a:r>
            <a:r>
              <a:rPr lang="en-US" dirty="0"/>
              <a:t>y</a:t>
            </a:r>
            <a:r>
              <a:rPr lang="en-US" dirty="0" smtClean="0"/>
              <a:t>ear </a:t>
            </a:r>
            <a:r>
              <a:rPr lang="en-US" dirty="0"/>
              <a:t>t</a:t>
            </a:r>
            <a:r>
              <a:rPr lang="en-US" dirty="0" smtClean="0"/>
              <a:t>o determine </a:t>
            </a:r>
            <a:r>
              <a:rPr lang="en-US" dirty="0"/>
              <a:t>i</a:t>
            </a:r>
            <a:r>
              <a:rPr lang="en-US" dirty="0" smtClean="0"/>
              <a:t>f </a:t>
            </a:r>
            <a:r>
              <a:rPr lang="en-US" dirty="0"/>
              <a:t>y</a:t>
            </a:r>
            <a:r>
              <a:rPr lang="en-US" dirty="0" smtClean="0"/>
              <a:t>ou </a:t>
            </a:r>
            <a:r>
              <a:rPr lang="en-US" dirty="0"/>
              <a:t>c</a:t>
            </a:r>
            <a:r>
              <a:rPr lang="en-US" dirty="0" smtClean="0"/>
              <a:t>an monetize your </a:t>
            </a:r>
            <a:r>
              <a:rPr lang="en-US" dirty="0"/>
              <a:t>i</a:t>
            </a:r>
            <a:r>
              <a:rPr lang="en-US" dirty="0" smtClean="0"/>
              <a:t>nvention</a:t>
            </a:r>
          </a:p>
          <a:p>
            <a:pPr marL="285750" lvl="1" indent="0">
              <a:buNone/>
            </a:pPr>
            <a:endParaRPr lang="en-US" dirty="0" smtClean="0"/>
          </a:p>
          <a:p>
            <a:pPr marL="457200" indent="-457200">
              <a:buFont typeface="Wingdings" pitchFamily="2" charset="2"/>
              <a:buChar char=""/>
            </a:pPr>
            <a:endParaRPr lang="en-US" dirty="0" smtClean="0"/>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349229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Good Practice Don'ts</a:t>
            </a:r>
            <a:endParaRPr lang="en-US" dirty="0"/>
          </a:p>
        </p:txBody>
      </p:sp>
      <p:sp>
        <p:nvSpPr>
          <p:cNvPr id="3" name="Subtitle 2"/>
          <p:cNvSpPr>
            <a:spLocks noGrp="1"/>
          </p:cNvSpPr>
          <p:nvPr>
            <p:ph type="subTitle" sz="quarter" idx="1"/>
          </p:nvPr>
        </p:nvSpPr>
        <p:spPr>
          <a:xfrm>
            <a:off x="457200" y="1295400"/>
            <a:ext cx="8305800" cy="4252118"/>
          </a:xfrm>
        </p:spPr>
        <p:txBody>
          <a:bodyPr/>
          <a:lstStyle/>
          <a:p>
            <a:pPr marL="285750" lvl="1" indent="0">
              <a:buNone/>
            </a:pPr>
            <a:r>
              <a:rPr lang="en-US" dirty="0" smtClean="0"/>
              <a:t>DON’T:</a:t>
            </a:r>
          </a:p>
          <a:p>
            <a:pPr lvl="1" indent="-457200">
              <a:buFont typeface="Wingdings" pitchFamily="2" charset="2"/>
              <a:buChar char=""/>
            </a:pPr>
            <a:r>
              <a:rPr lang="en-US" dirty="0"/>
              <a:t>P</a:t>
            </a:r>
            <a:r>
              <a:rPr lang="en-US" dirty="0" smtClean="0"/>
              <a:t>ut </a:t>
            </a:r>
            <a:r>
              <a:rPr lang="en-US" dirty="0"/>
              <a:t>y</a:t>
            </a:r>
            <a:r>
              <a:rPr lang="en-US" dirty="0" smtClean="0"/>
              <a:t>our </a:t>
            </a:r>
            <a:r>
              <a:rPr lang="en-US" dirty="0"/>
              <a:t>i</a:t>
            </a:r>
            <a:r>
              <a:rPr lang="en-US" dirty="0" smtClean="0"/>
              <a:t>nvention </a:t>
            </a:r>
            <a:r>
              <a:rPr lang="en-US" dirty="0"/>
              <a:t>i</a:t>
            </a:r>
            <a:r>
              <a:rPr lang="en-US" dirty="0" smtClean="0"/>
              <a:t>n </a:t>
            </a:r>
            <a:r>
              <a:rPr lang="en-US" dirty="0"/>
              <a:t>p</a:t>
            </a:r>
            <a:r>
              <a:rPr lang="en-US" dirty="0" smtClean="0"/>
              <a:t>ublic </a:t>
            </a:r>
            <a:r>
              <a:rPr lang="en-US" dirty="0"/>
              <a:t>b</a:t>
            </a:r>
            <a:r>
              <a:rPr lang="en-US" dirty="0" smtClean="0"/>
              <a:t>efore </a:t>
            </a:r>
            <a:r>
              <a:rPr lang="en-US" dirty="0"/>
              <a:t>y</a:t>
            </a:r>
            <a:r>
              <a:rPr lang="en-US" dirty="0" smtClean="0"/>
              <a:t>ou </a:t>
            </a:r>
            <a:r>
              <a:rPr lang="en-US" dirty="0"/>
              <a:t>h</a:t>
            </a:r>
            <a:r>
              <a:rPr lang="en-US" dirty="0" smtClean="0"/>
              <a:t>ave </a:t>
            </a:r>
            <a:r>
              <a:rPr lang="en-US" dirty="0"/>
              <a:t>a</a:t>
            </a:r>
            <a:r>
              <a:rPr lang="en-US" dirty="0" smtClean="0"/>
              <a:t>n </a:t>
            </a:r>
            <a:r>
              <a:rPr lang="en-US" dirty="0"/>
              <a:t>a</a:t>
            </a:r>
            <a:r>
              <a:rPr lang="en-US" dirty="0" smtClean="0"/>
              <a:t>pplication </a:t>
            </a:r>
            <a:r>
              <a:rPr lang="en-US" dirty="0"/>
              <a:t>i</a:t>
            </a:r>
            <a:r>
              <a:rPr lang="en-US" dirty="0" smtClean="0"/>
              <a:t>n system</a:t>
            </a:r>
          </a:p>
          <a:p>
            <a:pPr lvl="2" indent="-457200">
              <a:buFont typeface="Wingdings" pitchFamily="2" charset="2"/>
              <a:buChar char=""/>
            </a:pPr>
            <a:r>
              <a:rPr lang="en-US" dirty="0" smtClean="0"/>
              <a:t>Immediate bar </a:t>
            </a:r>
            <a:r>
              <a:rPr lang="en-US" dirty="0"/>
              <a:t>t</a:t>
            </a:r>
            <a:r>
              <a:rPr lang="en-US" dirty="0" smtClean="0"/>
              <a:t>o </a:t>
            </a:r>
            <a:r>
              <a:rPr lang="en-US" dirty="0"/>
              <a:t>p</a:t>
            </a:r>
            <a:r>
              <a:rPr lang="en-US" dirty="0" smtClean="0"/>
              <a:t>atenting </a:t>
            </a:r>
            <a:r>
              <a:rPr lang="en-US" dirty="0"/>
              <a:t>i</a:t>
            </a:r>
            <a:r>
              <a:rPr lang="en-US" dirty="0" smtClean="0"/>
              <a:t>n </a:t>
            </a:r>
            <a:r>
              <a:rPr lang="en-US" dirty="0"/>
              <a:t>m</a:t>
            </a:r>
            <a:r>
              <a:rPr lang="en-US" dirty="0" smtClean="0"/>
              <a:t>ost </a:t>
            </a:r>
            <a:r>
              <a:rPr lang="en-US" dirty="0"/>
              <a:t>c</a:t>
            </a:r>
            <a:r>
              <a:rPr lang="en-US" dirty="0" smtClean="0"/>
              <a:t>ountries</a:t>
            </a:r>
          </a:p>
          <a:p>
            <a:pPr lvl="2" indent="-457200">
              <a:buFont typeface="Wingdings" pitchFamily="2" charset="2"/>
              <a:buChar char=""/>
            </a:pPr>
            <a:r>
              <a:rPr lang="en-US" dirty="0" smtClean="0"/>
              <a:t>1 year </a:t>
            </a:r>
            <a:r>
              <a:rPr lang="en-US" dirty="0"/>
              <a:t>b</a:t>
            </a:r>
            <a:r>
              <a:rPr lang="en-US" dirty="0" smtClean="0"/>
              <a:t>ar </a:t>
            </a:r>
            <a:r>
              <a:rPr lang="en-US" dirty="0"/>
              <a:t>t</a:t>
            </a:r>
            <a:r>
              <a:rPr lang="en-US" dirty="0" smtClean="0"/>
              <a:t>o </a:t>
            </a:r>
            <a:r>
              <a:rPr lang="en-US" dirty="0"/>
              <a:t>p</a:t>
            </a:r>
            <a:r>
              <a:rPr lang="en-US" dirty="0" smtClean="0"/>
              <a:t>atenting </a:t>
            </a:r>
            <a:r>
              <a:rPr lang="en-US" dirty="0"/>
              <a:t>i</a:t>
            </a:r>
            <a:r>
              <a:rPr lang="en-US" dirty="0" smtClean="0"/>
              <a:t>n USA</a:t>
            </a:r>
          </a:p>
          <a:p>
            <a:pPr lvl="2" indent="-457200">
              <a:buFont typeface="Wingdings" pitchFamily="2" charset="2"/>
              <a:buChar char=""/>
            </a:pPr>
            <a:r>
              <a:rPr lang="en-US" dirty="0" smtClean="0"/>
              <a:t>UNLESS you don’t plan to patent the invention</a:t>
            </a:r>
          </a:p>
          <a:p>
            <a:pPr lvl="1" indent="-457200">
              <a:buFont typeface="Wingdings" pitchFamily="2" charset="2"/>
              <a:buChar char=""/>
            </a:pPr>
            <a:r>
              <a:rPr lang="en-US" dirty="0" smtClean="0"/>
              <a:t>Place your invention “on-sale” before you have an application in the system</a:t>
            </a:r>
          </a:p>
          <a:p>
            <a:pPr lvl="2" indent="-457200">
              <a:buFont typeface="Wingdings" pitchFamily="2" charset="2"/>
              <a:buChar char=""/>
            </a:pPr>
            <a:r>
              <a:rPr lang="en-US" dirty="0"/>
              <a:t>Immediate bar to patenting in most countries</a:t>
            </a:r>
          </a:p>
          <a:p>
            <a:pPr lvl="2" indent="-457200">
              <a:buFont typeface="Wingdings" pitchFamily="2" charset="2"/>
              <a:buChar char=""/>
            </a:pPr>
            <a:r>
              <a:rPr lang="en-US" dirty="0"/>
              <a:t>1 year bar to patenting in USA</a:t>
            </a:r>
          </a:p>
          <a:p>
            <a:pPr lvl="2" indent="-457200">
              <a:buFont typeface="Wingdings" pitchFamily="2" charset="2"/>
              <a:buChar char=""/>
            </a:pPr>
            <a:r>
              <a:rPr lang="en-US" dirty="0"/>
              <a:t>UNLESS you don’t plan to patent the invention</a:t>
            </a:r>
          </a:p>
          <a:p>
            <a:pPr lvl="2" indent="-457200">
              <a:buFont typeface="Wingdings" pitchFamily="2" charset="2"/>
              <a:buChar char=""/>
            </a:pPr>
            <a:endParaRPr lang="en-US" dirty="0" smtClean="0"/>
          </a:p>
          <a:p>
            <a:pPr marL="285750" lvl="1" indent="0">
              <a:buNone/>
            </a:pPr>
            <a:endParaRPr lang="en-US" dirty="0" smtClean="0"/>
          </a:p>
          <a:p>
            <a:pPr marL="285750" lvl="1" indent="0">
              <a:buNone/>
            </a:pPr>
            <a:endParaRPr lang="en-US" dirty="0" smtClean="0"/>
          </a:p>
          <a:p>
            <a:pPr marL="457200" indent="-457200">
              <a:buFont typeface="Wingdings" pitchFamily="2" charset="2"/>
              <a:buChar char=""/>
            </a:pPr>
            <a:endParaRPr lang="en-US" dirty="0" smtClean="0"/>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154275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Good Practice Don'ts</a:t>
            </a:r>
            <a:endParaRPr lang="en-US" dirty="0"/>
          </a:p>
        </p:txBody>
      </p:sp>
      <p:sp>
        <p:nvSpPr>
          <p:cNvPr id="3" name="Subtitle 2"/>
          <p:cNvSpPr>
            <a:spLocks noGrp="1"/>
          </p:cNvSpPr>
          <p:nvPr>
            <p:ph type="subTitle" sz="quarter" idx="1"/>
          </p:nvPr>
        </p:nvSpPr>
        <p:spPr/>
        <p:txBody>
          <a:bodyPr/>
          <a:lstStyle/>
          <a:p>
            <a:pPr marL="285750" lvl="1" indent="0">
              <a:buNone/>
            </a:pPr>
            <a:r>
              <a:rPr lang="en-US" dirty="0" smtClean="0"/>
              <a:t>DON’T:</a:t>
            </a:r>
          </a:p>
          <a:p>
            <a:pPr lvl="1" indent="-457200">
              <a:buFont typeface="Wingdings" pitchFamily="2" charset="2"/>
              <a:buChar char=""/>
            </a:pPr>
            <a:r>
              <a:rPr lang="en-US" dirty="0" smtClean="0"/>
              <a:t>Submit </a:t>
            </a:r>
            <a:r>
              <a:rPr lang="en-US" dirty="0"/>
              <a:t>n</a:t>
            </a:r>
            <a:r>
              <a:rPr lang="en-US" dirty="0" smtClean="0"/>
              <a:t>on-enabled applications (Again, well written specification is KEY)</a:t>
            </a:r>
          </a:p>
          <a:p>
            <a:pPr lvl="1" indent="-457200">
              <a:buFont typeface="Wingdings" pitchFamily="2" charset="2"/>
              <a:buChar char=""/>
            </a:pPr>
            <a:r>
              <a:rPr lang="en-US" dirty="0" smtClean="0"/>
              <a:t>Submit “inventions” that </a:t>
            </a:r>
            <a:r>
              <a:rPr lang="en-US" dirty="0"/>
              <a:t>o</a:t>
            </a:r>
            <a:r>
              <a:rPr lang="en-US" dirty="0" smtClean="0"/>
              <a:t>thers </a:t>
            </a:r>
            <a:r>
              <a:rPr lang="en-US" dirty="0"/>
              <a:t>d</a:t>
            </a:r>
            <a:r>
              <a:rPr lang="en-US" dirty="0" smtClean="0"/>
              <a:t>eveloped</a:t>
            </a:r>
          </a:p>
          <a:p>
            <a:pPr lvl="1" indent="-457200">
              <a:buFont typeface="Wingdings" pitchFamily="2" charset="2"/>
              <a:buChar char=""/>
            </a:pPr>
            <a:r>
              <a:rPr lang="en-US" dirty="0" smtClean="0"/>
              <a:t>Submit “inventions” </a:t>
            </a:r>
            <a:r>
              <a:rPr lang="en-US" dirty="0"/>
              <a:t>t</a:t>
            </a:r>
            <a:r>
              <a:rPr lang="en-US" dirty="0" smtClean="0"/>
              <a:t>hat </a:t>
            </a:r>
            <a:r>
              <a:rPr lang="en-US" dirty="0"/>
              <a:t>h</a:t>
            </a:r>
            <a:r>
              <a:rPr lang="en-US" dirty="0" smtClean="0"/>
              <a:t>ave </a:t>
            </a:r>
            <a:r>
              <a:rPr lang="en-US" dirty="0"/>
              <a:t>b</a:t>
            </a:r>
            <a:r>
              <a:rPr lang="en-US" dirty="0" smtClean="0"/>
              <a:t>een </a:t>
            </a:r>
            <a:r>
              <a:rPr lang="en-US" dirty="0"/>
              <a:t>i</a:t>
            </a:r>
            <a:r>
              <a:rPr lang="en-US" dirty="0" smtClean="0"/>
              <a:t>n </a:t>
            </a:r>
            <a:r>
              <a:rPr lang="en-US" dirty="0"/>
              <a:t>t</a:t>
            </a:r>
            <a:r>
              <a:rPr lang="en-US" dirty="0" smtClean="0"/>
              <a:t>he public (1 year / immediate </a:t>
            </a:r>
            <a:r>
              <a:rPr lang="en-US" dirty="0"/>
              <a:t>b</a:t>
            </a:r>
            <a:r>
              <a:rPr lang="en-US" dirty="0" smtClean="0"/>
              <a:t>ars)</a:t>
            </a:r>
          </a:p>
          <a:p>
            <a:pPr lvl="1" indent="-457200">
              <a:buFont typeface="Wingdings" pitchFamily="2" charset="2"/>
              <a:buChar char=""/>
            </a:pPr>
            <a:r>
              <a:rPr lang="en-US" dirty="0" smtClean="0"/>
              <a:t>Submit “inventions” that are natural laws</a:t>
            </a:r>
          </a:p>
          <a:p>
            <a:pPr marL="285750" lvl="1" indent="0">
              <a:buNone/>
            </a:pPr>
            <a:endParaRPr lang="en-US" dirty="0" smtClean="0"/>
          </a:p>
          <a:p>
            <a:pPr marL="457200" indent="-457200">
              <a:buFont typeface="Wingdings" pitchFamily="2" charset="2"/>
              <a:buChar char=""/>
            </a:pPr>
            <a:endParaRPr lang="en-US" dirty="0" smtClean="0"/>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33165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Key Take </a:t>
            </a:r>
            <a:r>
              <a:rPr lang="en-US" dirty="0" err="1" smtClean="0"/>
              <a:t>Aways</a:t>
            </a:r>
            <a:endParaRPr lang="en-US" dirty="0"/>
          </a:p>
        </p:txBody>
      </p:sp>
      <p:sp>
        <p:nvSpPr>
          <p:cNvPr id="3" name="Subtitle 2"/>
          <p:cNvSpPr>
            <a:spLocks noGrp="1"/>
          </p:cNvSpPr>
          <p:nvPr>
            <p:ph type="subTitle" sz="quarter" idx="1"/>
          </p:nvPr>
        </p:nvSpPr>
        <p:spPr/>
        <p:txBody>
          <a:bodyPr/>
          <a:lstStyle/>
          <a:p>
            <a:r>
              <a:rPr lang="en-US" dirty="0" smtClean="0"/>
              <a:t>Get an </a:t>
            </a:r>
            <a:r>
              <a:rPr lang="en-US" dirty="0"/>
              <a:t>a</a:t>
            </a:r>
            <a:r>
              <a:rPr lang="en-US" dirty="0" smtClean="0"/>
              <a:t>pplication </a:t>
            </a:r>
            <a:r>
              <a:rPr lang="en-US" dirty="0"/>
              <a:t>f</a:t>
            </a:r>
            <a:r>
              <a:rPr lang="en-US" dirty="0" smtClean="0"/>
              <a:t>iled ASAP</a:t>
            </a:r>
          </a:p>
          <a:p>
            <a:r>
              <a:rPr lang="en-US" dirty="0" smtClean="0"/>
              <a:t>The provisional </a:t>
            </a:r>
            <a:r>
              <a:rPr lang="en-US" dirty="0"/>
              <a:t>a</a:t>
            </a:r>
            <a:r>
              <a:rPr lang="en-US" dirty="0" smtClean="0"/>
              <a:t>pplication is the small </a:t>
            </a:r>
            <a:r>
              <a:rPr lang="en-US" dirty="0"/>
              <a:t>i</a:t>
            </a:r>
            <a:r>
              <a:rPr lang="en-US" dirty="0" smtClean="0"/>
              <a:t>nventor’s friend</a:t>
            </a:r>
          </a:p>
          <a:p>
            <a:pPr lvl="1" indent="-457200">
              <a:buFont typeface="Wingdings" pitchFamily="2" charset="2"/>
              <a:buChar char=""/>
            </a:pPr>
            <a:r>
              <a:rPr lang="en-US" dirty="0" smtClean="0"/>
              <a:t>Enable your </a:t>
            </a:r>
            <a:r>
              <a:rPr lang="en-US" dirty="0"/>
              <a:t>i</a:t>
            </a:r>
            <a:r>
              <a:rPr lang="en-US" dirty="0" smtClean="0"/>
              <a:t>nvention in the provisional </a:t>
            </a:r>
            <a:r>
              <a:rPr lang="en-US" dirty="0"/>
              <a:t>a</a:t>
            </a:r>
            <a:r>
              <a:rPr lang="en-US" dirty="0" smtClean="0"/>
              <a:t>pplication</a:t>
            </a:r>
          </a:p>
          <a:p>
            <a:pPr lvl="1" indent="-457200">
              <a:buFont typeface="Wingdings" pitchFamily="2" charset="2"/>
              <a:buChar char=""/>
            </a:pPr>
            <a:r>
              <a:rPr lang="en-US" dirty="0" smtClean="0"/>
              <a:t>1 year to file non-provisional </a:t>
            </a:r>
            <a:r>
              <a:rPr lang="en-US" dirty="0"/>
              <a:t>a</a:t>
            </a:r>
            <a:r>
              <a:rPr lang="en-US" dirty="0" smtClean="0"/>
              <a:t>pplication</a:t>
            </a:r>
          </a:p>
          <a:p>
            <a:r>
              <a:rPr lang="en-US" dirty="0" smtClean="0"/>
              <a:t>Do not </a:t>
            </a:r>
            <a:r>
              <a:rPr lang="en-US" dirty="0"/>
              <a:t>g</a:t>
            </a:r>
            <a:r>
              <a:rPr lang="en-US" dirty="0" smtClean="0"/>
              <a:t>et your </a:t>
            </a:r>
            <a:r>
              <a:rPr lang="en-US" dirty="0"/>
              <a:t>i</a:t>
            </a:r>
            <a:r>
              <a:rPr lang="en-US" dirty="0" smtClean="0"/>
              <a:t>nvention ‘in public’ prior to filing an application (if you plan to file)</a:t>
            </a:r>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135197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Key Take </a:t>
            </a:r>
            <a:r>
              <a:rPr lang="en-US" dirty="0" err="1" smtClean="0"/>
              <a:t>Aways</a:t>
            </a:r>
            <a:endParaRPr lang="en-US" dirty="0"/>
          </a:p>
        </p:txBody>
      </p:sp>
      <p:sp>
        <p:nvSpPr>
          <p:cNvPr id="3" name="Subtitle 2"/>
          <p:cNvSpPr>
            <a:spLocks noGrp="1"/>
          </p:cNvSpPr>
          <p:nvPr>
            <p:ph type="subTitle" sz="quarter" idx="1"/>
          </p:nvPr>
        </p:nvSpPr>
        <p:spPr/>
        <p:txBody>
          <a:bodyPr/>
          <a:lstStyle/>
          <a:p>
            <a:r>
              <a:rPr lang="en-US" dirty="0" smtClean="0"/>
              <a:t>DO get </a:t>
            </a:r>
            <a:r>
              <a:rPr lang="en-US" dirty="0"/>
              <a:t>y</a:t>
            </a:r>
            <a:r>
              <a:rPr lang="en-US" dirty="0" smtClean="0"/>
              <a:t>our </a:t>
            </a:r>
            <a:r>
              <a:rPr lang="en-US" dirty="0"/>
              <a:t>i</a:t>
            </a:r>
            <a:r>
              <a:rPr lang="en-US" dirty="0" smtClean="0"/>
              <a:t>nvention ‘in use’ ASAP (if you DON’T plan to file)</a:t>
            </a:r>
          </a:p>
          <a:p>
            <a:pPr lvl="1" indent="-457200">
              <a:buFont typeface="Wingdings" pitchFamily="2" charset="2"/>
              <a:buChar char=""/>
            </a:pPr>
            <a:r>
              <a:rPr lang="en-US" dirty="0" smtClean="0"/>
              <a:t>1 year prior </a:t>
            </a:r>
            <a:r>
              <a:rPr lang="en-US" dirty="0"/>
              <a:t>u</a:t>
            </a:r>
            <a:r>
              <a:rPr lang="en-US" dirty="0" smtClean="0"/>
              <a:t>se </a:t>
            </a:r>
            <a:r>
              <a:rPr lang="en-US" dirty="0"/>
              <a:t>e</a:t>
            </a:r>
            <a:r>
              <a:rPr lang="en-US" dirty="0" smtClean="0"/>
              <a:t>xemption</a:t>
            </a:r>
          </a:p>
          <a:p>
            <a:pPr lvl="1" indent="-457200">
              <a:buFont typeface="Wingdings" pitchFamily="2" charset="2"/>
              <a:buChar char=""/>
            </a:pPr>
            <a:r>
              <a:rPr lang="en-US" dirty="0" smtClean="0"/>
              <a:t>This WILL effect your </a:t>
            </a:r>
            <a:r>
              <a:rPr lang="en-US" dirty="0"/>
              <a:t>a</a:t>
            </a:r>
            <a:r>
              <a:rPr lang="en-US" dirty="0" smtClean="0"/>
              <a:t>bility to get a patent</a:t>
            </a:r>
          </a:p>
          <a:p>
            <a:pPr marL="685800" lvl="2" indent="0">
              <a:buNone/>
            </a:pPr>
            <a:r>
              <a:rPr lang="en-US" dirty="0"/>
              <a:t>	</a:t>
            </a:r>
            <a:r>
              <a:rPr lang="en-US" dirty="0" smtClean="0"/>
              <a:t>(You effectively won’t be able to get a patent internationally; After 1 year, you won’t be able to get a patent domestically)</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83850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Final Thoughts</a:t>
            </a:r>
            <a:endParaRPr lang="en-US" dirty="0"/>
          </a:p>
        </p:txBody>
      </p:sp>
      <p:sp>
        <p:nvSpPr>
          <p:cNvPr id="3" name="Subtitle 2"/>
          <p:cNvSpPr>
            <a:spLocks noGrp="1"/>
          </p:cNvSpPr>
          <p:nvPr>
            <p:ph type="subTitle" sz="quarter" idx="1"/>
          </p:nvPr>
        </p:nvSpPr>
        <p:spPr/>
        <p:txBody>
          <a:bodyPr/>
          <a:lstStyle/>
          <a:p>
            <a:r>
              <a:rPr lang="en-US" dirty="0" smtClean="0"/>
              <a:t>Patent can </a:t>
            </a:r>
            <a:r>
              <a:rPr lang="en-US" dirty="0"/>
              <a:t>b</a:t>
            </a:r>
            <a:r>
              <a:rPr lang="en-US" dirty="0" smtClean="0"/>
              <a:t>e </a:t>
            </a:r>
            <a:r>
              <a:rPr lang="en-US" dirty="0"/>
              <a:t>v</a:t>
            </a:r>
            <a:r>
              <a:rPr lang="en-US" dirty="0" smtClean="0"/>
              <a:t>aluable tool</a:t>
            </a:r>
          </a:p>
          <a:p>
            <a:pPr lvl="1"/>
            <a:r>
              <a:rPr lang="en-US" dirty="0" smtClean="0"/>
              <a:t>Sword / Shield</a:t>
            </a:r>
          </a:p>
          <a:p>
            <a:r>
              <a:rPr lang="en-US" dirty="0" smtClean="0"/>
              <a:t>Can use </a:t>
            </a:r>
            <a:r>
              <a:rPr lang="en-US" dirty="0"/>
              <a:t>s</a:t>
            </a:r>
            <a:r>
              <a:rPr lang="en-US" dirty="0" smtClean="0"/>
              <a:t>everal </a:t>
            </a:r>
            <a:r>
              <a:rPr lang="en-US" dirty="0"/>
              <a:t>i</a:t>
            </a:r>
            <a:r>
              <a:rPr lang="en-US" dirty="0" smtClean="0"/>
              <a:t>ntellectual </a:t>
            </a:r>
            <a:r>
              <a:rPr lang="en-US" dirty="0"/>
              <a:t>p</a:t>
            </a:r>
            <a:r>
              <a:rPr lang="en-US" dirty="0" smtClean="0"/>
              <a:t>roperty </a:t>
            </a:r>
            <a:r>
              <a:rPr lang="en-US" dirty="0"/>
              <a:t>t</a:t>
            </a:r>
            <a:r>
              <a:rPr lang="en-US" dirty="0" smtClean="0"/>
              <a:t>ools at once</a:t>
            </a:r>
          </a:p>
          <a:p>
            <a:r>
              <a:rPr lang="en-US" dirty="0" smtClean="0"/>
              <a:t>Be proactive</a:t>
            </a:r>
          </a:p>
          <a:p>
            <a:r>
              <a:rPr lang="en-US" dirty="0" smtClean="0"/>
              <a:t>Use provisional </a:t>
            </a:r>
            <a:r>
              <a:rPr lang="en-US" dirty="0"/>
              <a:t>p</a:t>
            </a:r>
            <a:r>
              <a:rPr lang="en-US" dirty="0" smtClean="0"/>
              <a:t>atents</a:t>
            </a:r>
          </a:p>
          <a:p>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265037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sz="quarter"/>
          </p:nvPr>
        </p:nvSpPr>
        <p:spPr/>
        <p:txBody>
          <a:bodyPr/>
          <a:lstStyle/>
          <a:p>
            <a:r>
              <a:rPr lang="en-US" dirty="0" smtClean="0"/>
              <a:t>Questions?</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Tree>
    <p:extLst>
      <p:ext uri="{BB962C8B-B14F-4D97-AF65-F5344CB8AC3E}">
        <p14:creationId xmlns:p14="http://schemas.microsoft.com/office/powerpoint/2010/main" val="948417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Thank You</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David Bassett                                   Bassett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2016</a:t>
            </a:r>
            <a:endParaRPr lang="en-US" dirty="0">
              <a:solidFill>
                <a:srgbClr val="FFFFFF"/>
              </a:solidFill>
            </a:endParaRPr>
          </a:p>
        </p:txBody>
      </p:sp>
      <p:sp>
        <p:nvSpPr>
          <p:cNvPr id="7" name="Rectangle 3"/>
          <p:cNvSpPr>
            <a:spLocks noGrp="1" noChangeArrowheads="1"/>
          </p:cNvSpPr>
          <p:nvPr>
            <p:ph type="subTitle"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a:r>
              <a:rPr lang="en-US" dirty="0" smtClean="0">
                <a:effectLst/>
              </a:rPr>
              <a:t>David Bassett</a:t>
            </a:r>
          </a:p>
          <a:p>
            <a:pPr lvl="2"/>
            <a:r>
              <a:rPr lang="en-US" dirty="0" smtClean="0">
                <a:effectLst/>
              </a:rPr>
              <a:t>Bassett IP Strategies</a:t>
            </a:r>
          </a:p>
          <a:p>
            <a:pPr lvl="2"/>
            <a:r>
              <a:rPr lang="en-US" dirty="0" smtClean="0">
                <a:effectLst/>
              </a:rPr>
              <a:t>(585) 739-9726 (phone)</a:t>
            </a:r>
          </a:p>
          <a:p>
            <a:pPr lvl="2"/>
            <a:r>
              <a:rPr lang="en-US" dirty="0" smtClean="0">
                <a:effectLst/>
              </a:rPr>
              <a:t>(585) 219-8339 (fax)</a:t>
            </a:r>
          </a:p>
          <a:p>
            <a:pPr lvl="2"/>
            <a:r>
              <a:rPr lang="en-US" dirty="0" smtClean="0">
                <a:effectLst/>
                <a:hlinkClick r:id="rId3"/>
              </a:rPr>
              <a:t>dbassett@bassett.pro</a:t>
            </a:r>
            <a:endParaRPr lang="en-US" dirty="0" smtClean="0">
              <a:effectLst/>
            </a:endParaRPr>
          </a:p>
          <a:p>
            <a:pPr lvl="2"/>
            <a:r>
              <a:rPr lang="en-US" dirty="0" smtClean="0">
                <a:effectLst/>
                <a:hlinkClick r:id="rId4"/>
              </a:rPr>
              <a:t>www.linkedin.com/in/davebassett</a:t>
            </a:r>
            <a:endParaRPr lang="en-US" dirty="0" smtClean="0">
              <a:effectLst/>
            </a:endParaRPr>
          </a:p>
          <a:p>
            <a:pPr lvl="2"/>
            <a:r>
              <a:rPr lang="en-US" dirty="0" smtClean="0">
                <a:effectLst/>
              </a:rPr>
              <a:t>Coming soon: </a:t>
            </a:r>
            <a:r>
              <a:rPr lang="en-US" dirty="0" smtClean="0">
                <a:effectLst/>
                <a:hlinkClick r:id="rId5"/>
              </a:rPr>
              <a:t>www.bassett.pro</a:t>
            </a:r>
            <a:endParaRPr lang="en-US" dirty="0" smtClean="0">
              <a:effectLst/>
            </a:endParaRPr>
          </a:p>
          <a:p>
            <a:pPr lvl="2"/>
            <a:endParaRPr lang="en-US" dirty="0" smtClean="0">
              <a:effectLst/>
              <a:latin typeface="Garamond" pitchFamily="18" charset="0"/>
            </a:endParaRPr>
          </a:p>
        </p:txBody>
      </p:sp>
    </p:spTree>
    <p:extLst>
      <p:ext uri="{BB962C8B-B14F-4D97-AF65-F5344CB8AC3E}">
        <p14:creationId xmlns:p14="http://schemas.microsoft.com/office/powerpoint/2010/main" val="316848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500"/>
                                        <p:tgtEl>
                                          <p:spTgt spid="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fade">
                                      <p:cBhvr>
                                        <p:cTn id="2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sz="quarter"/>
          </p:nvPr>
        </p:nvSpPr>
        <p:spPr/>
        <p:txBody>
          <a:bodyPr/>
          <a:lstStyle/>
          <a:p>
            <a:r>
              <a:rPr lang="en-US" dirty="0" smtClean="0"/>
              <a:t>Patenting Do’s and Don’ts</a:t>
            </a:r>
            <a:endParaRPr lang="en-US" dirty="0"/>
          </a:p>
        </p:txBody>
      </p:sp>
      <p:sp>
        <p:nvSpPr>
          <p:cNvPr id="8" name="Subtitle 7"/>
          <p:cNvSpPr>
            <a:spLocks noGrp="1"/>
          </p:cNvSpPr>
          <p:nvPr>
            <p:ph type="subTitle" sz="quarter" idx="1"/>
          </p:nvPr>
        </p:nvSpPr>
        <p:spPr>
          <a:xfrm>
            <a:off x="457200" y="1600200"/>
            <a:ext cx="8305800" cy="4328319"/>
          </a:xfrm>
        </p:spPr>
        <p:txBody>
          <a:bodyPr/>
          <a:lstStyle/>
          <a:p>
            <a:r>
              <a:rPr lang="en-US" dirty="0" smtClean="0"/>
              <a:t>Intellectual Property Overview</a:t>
            </a:r>
          </a:p>
          <a:p>
            <a:r>
              <a:rPr lang="en-US" dirty="0" smtClean="0"/>
              <a:t>Patent Basics / Patent Process</a:t>
            </a:r>
          </a:p>
          <a:p>
            <a:r>
              <a:rPr lang="en-US" dirty="0" smtClean="0"/>
              <a:t>Good Practice Do’s</a:t>
            </a:r>
          </a:p>
          <a:p>
            <a:r>
              <a:rPr lang="en-US" dirty="0" smtClean="0"/>
              <a:t>Good Practice Don’ts</a:t>
            </a:r>
          </a:p>
          <a:p>
            <a:r>
              <a:rPr lang="en-US" dirty="0" smtClean="0"/>
              <a:t>Key Take </a:t>
            </a:r>
            <a:r>
              <a:rPr lang="en-US" dirty="0" err="1" smtClean="0"/>
              <a:t>Aways</a:t>
            </a:r>
            <a:endParaRPr lang="en-US" dirty="0" smtClean="0"/>
          </a:p>
          <a:p>
            <a:r>
              <a:rPr lang="en-US" dirty="0" smtClean="0"/>
              <a:t>Final Thoughts</a:t>
            </a:r>
            <a:endParaRPr lang="en-US" dirty="0"/>
          </a:p>
        </p:txBody>
      </p:sp>
      <p:sp>
        <p:nvSpPr>
          <p:cNvPr id="4" name="Footer Placeholder 3"/>
          <p:cNvSpPr>
            <a:spLocks noGrp="1"/>
          </p:cNvSpPr>
          <p:nvPr>
            <p:ph type="ftr" sz="quarter" idx="10"/>
          </p:nvPr>
        </p:nvSpPr>
        <p:spPr/>
        <p:txBody>
          <a:bodyPr/>
          <a:lstStyle/>
          <a:p>
            <a:pPr>
              <a:defRPr/>
            </a:pPr>
            <a:r>
              <a:rPr lang="en-US" smtClean="0"/>
              <a:t>David Bassett                                   Bassett IP Strategies</a:t>
            </a:r>
            <a:endParaRPr lang="en-US" dirty="0"/>
          </a:p>
        </p:txBody>
      </p:sp>
      <p:sp>
        <p:nvSpPr>
          <p:cNvPr id="5" name="Slide Number Placeholder 4"/>
          <p:cNvSpPr>
            <a:spLocks noGrp="1"/>
          </p:cNvSpPr>
          <p:nvPr>
            <p:ph type="sldNum" sz="quarter" idx="11"/>
          </p:nvPr>
        </p:nvSpPr>
        <p:spPr/>
        <p:txBody>
          <a:bodyPr/>
          <a:lstStyle/>
          <a:p>
            <a:pPr>
              <a:defRPr/>
            </a:pPr>
            <a:r>
              <a:rPr lang="en-US" smtClean="0"/>
              <a:t>www.bassett.pro</a:t>
            </a:r>
            <a:endParaRPr lang="en-US" dirty="0"/>
          </a:p>
        </p:txBody>
      </p:sp>
      <p:sp>
        <p:nvSpPr>
          <p:cNvPr id="6" name="Date Placeholder 5"/>
          <p:cNvSpPr>
            <a:spLocks noGrp="1"/>
          </p:cNvSpPr>
          <p:nvPr>
            <p:ph type="dt" sz="quarter" idx="12"/>
          </p:nvPr>
        </p:nvSpPr>
        <p:spPr/>
        <p:txBody>
          <a:bodyPr/>
          <a:lstStyle/>
          <a:p>
            <a:r>
              <a:rPr lang="en-US" dirty="0" smtClean="0"/>
              <a:t>© 2016</a:t>
            </a:r>
            <a:endParaRPr lang="en-US" dirty="0"/>
          </a:p>
        </p:txBody>
      </p:sp>
    </p:spTree>
    <p:extLst>
      <p:ext uri="{BB962C8B-B14F-4D97-AF65-F5344CB8AC3E}">
        <p14:creationId xmlns:p14="http://schemas.microsoft.com/office/powerpoint/2010/main" val="3742619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ctrTitle" sz="quarter"/>
          </p:nvPr>
        </p:nvSpPr>
        <p:spPr/>
        <p:txBody>
          <a:bodyPr/>
          <a:lstStyle/>
          <a:p>
            <a:pPr eaLnBrk="1" hangingPunct="1">
              <a:defRPr/>
            </a:pPr>
            <a:r>
              <a:rPr lang="en-US" dirty="0" smtClean="0"/>
              <a:t>Intellectual Property Overview</a:t>
            </a:r>
          </a:p>
        </p:txBody>
      </p:sp>
      <p:sp>
        <p:nvSpPr>
          <p:cNvPr id="59395" name="Rectangle 3"/>
          <p:cNvSpPr>
            <a:spLocks noGrp="1" noChangeArrowheads="1"/>
          </p:cNvSpPr>
          <p:nvPr>
            <p:ph type="subTitle" sz="quarter" idx="1"/>
          </p:nvPr>
        </p:nvSpPr>
        <p:spPr/>
        <p:txBody>
          <a:bodyPr/>
          <a:lstStyle/>
          <a:p>
            <a:pPr>
              <a:defRPr/>
            </a:pPr>
            <a:r>
              <a:rPr lang="en-US" dirty="0"/>
              <a:t>Trademark / Service </a:t>
            </a:r>
            <a:r>
              <a:rPr lang="en-US" dirty="0" smtClean="0"/>
              <a:t>Mark</a:t>
            </a:r>
            <a:endParaRPr lang="en-US" dirty="0"/>
          </a:p>
          <a:p>
            <a:pPr>
              <a:defRPr/>
            </a:pPr>
            <a:r>
              <a:rPr lang="en-US" dirty="0"/>
              <a:t>Copyright</a:t>
            </a:r>
          </a:p>
          <a:p>
            <a:pPr>
              <a:defRPr/>
            </a:pPr>
            <a:r>
              <a:rPr lang="en-US" dirty="0"/>
              <a:t>Trade Secret</a:t>
            </a:r>
          </a:p>
          <a:p>
            <a:pPr>
              <a:defRPr/>
            </a:pPr>
            <a:r>
              <a:rPr lang="en-US" dirty="0"/>
              <a:t>Patent</a:t>
            </a:r>
          </a:p>
          <a:p>
            <a:pPr>
              <a:defRPr/>
            </a:pPr>
            <a:r>
              <a:rPr lang="en-US" dirty="0" err="1"/>
              <a:t>Maskwork</a:t>
            </a:r>
            <a:endParaRPr lang="en-US" dirty="0"/>
          </a:p>
          <a:p>
            <a:pPr lvl="1" eaLnBrk="1" hangingPunct="1">
              <a:defRPr/>
            </a:pPr>
            <a:endParaRPr lang="en-US" dirty="0" smtClean="0"/>
          </a:p>
        </p:txBody>
      </p:sp>
      <p:sp>
        <p:nvSpPr>
          <p:cNvPr id="13315"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3" name="Slide Number Placeholder 2"/>
          <p:cNvSpPr>
            <a:spLocks noGrp="1"/>
          </p:cNvSpPr>
          <p:nvPr>
            <p:ph type="sldNum" sz="quarter" idx="11"/>
          </p:nvPr>
        </p:nvSpPr>
        <p:spPr/>
        <p:txBody>
          <a:bodyPr/>
          <a:lstStyle/>
          <a:p>
            <a:pPr>
              <a:defRPr/>
            </a:pPr>
            <a:r>
              <a:rPr lang="en-US" smtClean="0"/>
              <a:t>www.bassett.pro</a:t>
            </a:r>
            <a:endParaRPr lang="en-US" dirty="0"/>
          </a:p>
        </p:txBody>
      </p:sp>
      <p:sp>
        <p:nvSpPr>
          <p:cNvPr id="2" name="Date Placeholder 1"/>
          <p:cNvSpPr>
            <a:spLocks noGrp="1"/>
          </p:cNvSpPr>
          <p:nvPr>
            <p:ph type="dt" sz="quarter" idx="12"/>
          </p:nvPr>
        </p:nvSpPr>
        <p:spPr/>
        <p:txBody>
          <a:bodyPr/>
          <a:lstStyle/>
          <a:p>
            <a:r>
              <a:rPr lang="en-US" dirty="0" smtClean="0"/>
              <a:t>© 2016</a:t>
            </a:r>
            <a:endParaRPr lang="en-US" dirty="0"/>
          </a:p>
        </p:txBody>
      </p:sp>
      <p:sp>
        <p:nvSpPr>
          <p:cNvPr id="13319"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a:t>
            </a:r>
            <a:r>
              <a:rPr lang="en-US" sz="1200" dirty="0" smtClean="0"/>
              <a:t>2016</a:t>
            </a:r>
            <a:endParaRPr lang="en-US" sz="1200" dirty="0"/>
          </a:p>
        </p:txBody>
      </p:sp>
    </p:spTree>
    <p:extLst>
      <p:ext uri="{BB962C8B-B14F-4D97-AF65-F5344CB8AC3E}">
        <p14:creationId xmlns:p14="http://schemas.microsoft.com/office/powerpoint/2010/main" val="6329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0"/>
          </p:nvPr>
        </p:nvSpPr>
        <p:spPr>
          <a:xfrm>
            <a:off x="3124200" y="6248400"/>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David Bassett                                   Bassett Statistical Company LLC</a:t>
            </a:r>
          </a:p>
        </p:txBody>
      </p:sp>
      <p:sp>
        <p:nvSpPr>
          <p:cNvPr id="39938" name="Rectangle 2"/>
          <p:cNvSpPr>
            <a:spLocks noGrp="1" noRot="1" noChangeArrowheads="1"/>
          </p:cNvSpPr>
          <p:nvPr>
            <p:ph type="title" idx="4294967295"/>
          </p:nvPr>
        </p:nvSpPr>
        <p:spPr/>
        <p:txBody>
          <a:bodyPr/>
          <a:lstStyle/>
          <a:p>
            <a:pPr eaLnBrk="1" hangingPunct="1">
              <a:defRPr/>
            </a:pPr>
            <a:r>
              <a:rPr lang="en-US" smtClean="0"/>
              <a:t>Trademark / Service Mark</a:t>
            </a:r>
          </a:p>
        </p:txBody>
      </p:sp>
      <p:sp>
        <p:nvSpPr>
          <p:cNvPr id="39939" name="Rectangle 3"/>
          <p:cNvSpPr>
            <a:spLocks noGrp="1" noChangeArrowheads="1"/>
          </p:cNvSpPr>
          <p:nvPr>
            <p:ph type="body" idx="4294967295"/>
          </p:nvPr>
        </p:nvSpPr>
        <p:spPr>
          <a:xfrm>
            <a:off x="452651" y="1295400"/>
            <a:ext cx="8229600" cy="4525963"/>
          </a:xfrm>
        </p:spPr>
        <p:txBody>
          <a:bodyPr/>
          <a:lstStyle/>
          <a:p>
            <a:pPr eaLnBrk="1" hangingPunct="1"/>
            <a:r>
              <a:rPr lang="en-US" altLang="en-US" sz="2800" dirty="0" smtClean="0"/>
              <a:t>Trademarks / Service </a:t>
            </a:r>
            <a:r>
              <a:rPr lang="en-US" altLang="en-US" sz="2800" dirty="0"/>
              <a:t>M</a:t>
            </a:r>
            <a:r>
              <a:rPr lang="en-US" altLang="en-US" sz="2800" dirty="0" smtClean="0"/>
              <a:t>arks protect words, </a:t>
            </a:r>
            <a:r>
              <a:rPr lang="en-US" altLang="en-US" sz="2800" dirty="0"/>
              <a:t>p</a:t>
            </a:r>
            <a:r>
              <a:rPr lang="en-US" altLang="en-US" sz="2800" dirty="0" smtClean="0"/>
              <a:t>hrases, </a:t>
            </a:r>
            <a:r>
              <a:rPr lang="en-US" altLang="en-US" sz="2800" dirty="0"/>
              <a:t>s</a:t>
            </a:r>
            <a:r>
              <a:rPr lang="en-US" altLang="en-US" sz="2800" dirty="0" smtClean="0"/>
              <a:t>ymbols, or </a:t>
            </a:r>
            <a:r>
              <a:rPr lang="en-US" altLang="en-US" sz="2800" dirty="0"/>
              <a:t>d</a:t>
            </a:r>
            <a:r>
              <a:rPr lang="en-US" altLang="en-US" sz="2800" dirty="0" smtClean="0"/>
              <a:t>esigns in </a:t>
            </a:r>
            <a:r>
              <a:rPr lang="en-US" altLang="en-US" sz="2800" dirty="0"/>
              <a:t>i</a:t>
            </a:r>
            <a:r>
              <a:rPr lang="en-US" altLang="en-US" sz="2800" dirty="0" smtClean="0"/>
              <a:t>dentifying the </a:t>
            </a:r>
            <a:r>
              <a:rPr lang="en-US" altLang="en-US" sz="2800" dirty="0"/>
              <a:t>s</a:t>
            </a:r>
            <a:r>
              <a:rPr lang="en-US" altLang="en-US" sz="2800" dirty="0" smtClean="0"/>
              <a:t>ource of the </a:t>
            </a:r>
            <a:r>
              <a:rPr lang="en-US" altLang="en-US" sz="2800" dirty="0"/>
              <a:t>g</a:t>
            </a:r>
            <a:r>
              <a:rPr lang="en-US" altLang="en-US" sz="2800" dirty="0" smtClean="0"/>
              <a:t>oods / </a:t>
            </a:r>
            <a:r>
              <a:rPr lang="en-US" altLang="en-US" sz="2800" dirty="0"/>
              <a:t>s</a:t>
            </a:r>
            <a:r>
              <a:rPr lang="en-US" altLang="en-US" sz="2800" dirty="0" smtClean="0"/>
              <a:t>ervices</a:t>
            </a:r>
          </a:p>
          <a:p>
            <a:pPr lvl="1" eaLnBrk="1" hangingPunct="1"/>
            <a:r>
              <a:rPr lang="en-US" altLang="en-US" sz="2400" dirty="0" smtClean="0"/>
              <a:t>Something </a:t>
            </a:r>
            <a:r>
              <a:rPr lang="en-US" altLang="en-US" sz="2400" dirty="0"/>
              <a:t>t</a:t>
            </a:r>
            <a:r>
              <a:rPr lang="en-US" altLang="en-US" sz="2400" dirty="0" smtClean="0"/>
              <a:t>hat identifies a </a:t>
            </a:r>
            <a:r>
              <a:rPr lang="en-US" altLang="en-US" sz="2400" dirty="0"/>
              <a:t>p</a:t>
            </a:r>
            <a:r>
              <a:rPr lang="en-US" altLang="en-US" sz="2400" dirty="0" smtClean="0"/>
              <a:t>roduct or </a:t>
            </a:r>
            <a:r>
              <a:rPr lang="en-US" altLang="en-US" sz="2400" dirty="0"/>
              <a:t>c</a:t>
            </a:r>
            <a:r>
              <a:rPr lang="en-US" altLang="en-US" sz="2400" dirty="0" smtClean="0"/>
              <a:t>ompany without obviously describing the </a:t>
            </a:r>
            <a:r>
              <a:rPr lang="en-US" altLang="en-US" sz="2400" dirty="0"/>
              <a:t>e</a:t>
            </a:r>
            <a:r>
              <a:rPr lang="en-US" altLang="en-US" sz="2400" dirty="0" smtClean="0"/>
              <a:t>ntity / </a:t>
            </a:r>
            <a:r>
              <a:rPr lang="en-US" altLang="en-US" sz="2400" dirty="0"/>
              <a:t>i</a:t>
            </a:r>
            <a:r>
              <a:rPr lang="en-US" altLang="en-US" sz="2400" dirty="0" smtClean="0"/>
              <a:t>tem</a:t>
            </a:r>
          </a:p>
          <a:p>
            <a:pPr lvl="1" eaLnBrk="1" hangingPunct="1"/>
            <a:r>
              <a:rPr lang="en-US" altLang="en-US" sz="2400" dirty="0" smtClean="0"/>
              <a:t>Tradename not registerable by itself; but if it functions as a trademark it IS registerable</a:t>
            </a:r>
          </a:p>
          <a:p>
            <a:pPr lvl="1" eaLnBrk="1" hangingPunct="1"/>
            <a:r>
              <a:rPr lang="en-US" altLang="en-US" sz="2400" dirty="0" smtClean="0"/>
              <a:t>Do not have to be registered w/ USPTO or State</a:t>
            </a:r>
          </a:p>
          <a:p>
            <a:pPr lvl="1" eaLnBrk="1" hangingPunct="1"/>
            <a:r>
              <a:rPr lang="en-US" altLang="en-US" sz="2400" dirty="0" smtClean="0"/>
              <a:t>Gain added </a:t>
            </a:r>
            <a:r>
              <a:rPr lang="en-US" altLang="en-US" sz="2400" dirty="0"/>
              <a:t>p</a:t>
            </a:r>
            <a:r>
              <a:rPr lang="en-US" altLang="en-US" sz="2400" dirty="0" smtClean="0"/>
              <a:t>rotections w/ registration (www.uspto.gov)</a:t>
            </a:r>
          </a:p>
          <a:p>
            <a:pPr lvl="1" eaLnBrk="1" hangingPunct="1"/>
            <a:r>
              <a:rPr lang="en-US" altLang="en-US" sz="2400" dirty="0" smtClean="0"/>
              <a:t>Registration valid for 10 years and </a:t>
            </a:r>
            <a:r>
              <a:rPr lang="en-US" altLang="en-US" sz="2400" dirty="0"/>
              <a:t>m</a:t>
            </a:r>
            <a:r>
              <a:rPr lang="en-US" altLang="en-US" sz="2400" dirty="0" smtClean="0"/>
              <a:t>ay be renewed</a:t>
            </a:r>
          </a:p>
          <a:p>
            <a:pPr lvl="1" eaLnBrk="1" hangingPunct="1"/>
            <a:r>
              <a:rPr lang="en-US" altLang="en-US" sz="2400" dirty="0" smtClean="0"/>
              <a:t>May obtain </a:t>
            </a:r>
            <a:r>
              <a:rPr lang="en-US" altLang="en-US" sz="2400" dirty="0"/>
              <a:t>w</a:t>
            </a:r>
            <a:r>
              <a:rPr lang="en-US" altLang="en-US" sz="2400" dirty="0" smtClean="0"/>
              <a:t>hen </a:t>
            </a:r>
            <a:r>
              <a:rPr lang="en-US" altLang="en-US" sz="2400" dirty="0"/>
              <a:t>i</a:t>
            </a:r>
            <a:r>
              <a:rPr lang="en-US" altLang="en-US" sz="2400" dirty="0" smtClean="0"/>
              <a:t>n use or planned to be in </a:t>
            </a:r>
            <a:r>
              <a:rPr lang="en-US" altLang="en-US" sz="2400" dirty="0"/>
              <a:t>u</a:t>
            </a:r>
            <a:r>
              <a:rPr lang="en-US" altLang="en-US" sz="2400" dirty="0" smtClean="0"/>
              <a:t>se</a:t>
            </a:r>
          </a:p>
        </p:txBody>
      </p:sp>
      <p:sp>
        <p:nvSpPr>
          <p:cNvPr id="5128" name="Date Placeholder 3"/>
          <p:cNvSpPr txBox="1">
            <a:spLocks noGrp="1"/>
          </p:cNvSpPr>
          <p:nvPr/>
        </p:nvSpPr>
        <p:spPr bwMode="auto">
          <a:xfrm>
            <a:off x="457200" y="625157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dirty="0"/>
              <a:t>© </a:t>
            </a:r>
            <a:r>
              <a:rPr lang="en-US" altLang="en-US" sz="1200" dirty="0" smtClean="0"/>
              <a:t>2016</a:t>
            </a:r>
            <a:endParaRPr lang="en-US" altLang="en-US" sz="1200" dirty="0"/>
          </a:p>
        </p:txBody>
      </p:sp>
    </p:spTree>
    <p:extLst>
      <p:ext uri="{BB962C8B-B14F-4D97-AF65-F5344CB8AC3E}">
        <p14:creationId xmlns:p14="http://schemas.microsoft.com/office/powerpoint/2010/main" val="398869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9939">
                                            <p:txEl>
                                              <p:pRg st="4" end="4"/>
                                            </p:txEl>
                                          </p:spTgt>
                                        </p:tgtEl>
                                        <p:attrNameLst>
                                          <p:attrName>style.visibility</p:attrName>
                                        </p:attrNameLst>
                                      </p:cBhvr>
                                      <p:to>
                                        <p:strVal val="visible"/>
                                      </p:to>
                                    </p:set>
                                    <p:anim calcmode="lin" valueType="num">
                                      <p:cBhvr additive="base">
                                        <p:cTn id="31" dur="500" fill="hold"/>
                                        <p:tgtEl>
                                          <p:spTgt spid="399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9939">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9939">
                                            <p:txEl>
                                              <p:pRg st="5" end="5"/>
                                            </p:txEl>
                                          </p:spTgt>
                                        </p:tgtEl>
                                        <p:attrNameLst>
                                          <p:attrName>style.visibility</p:attrName>
                                        </p:attrNameLst>
                                      </p:cBhvr>
                                      <p:to>
                                        <p:strVal val="visible"/>
                                      </p:to>
                                    </p:set>
                                    <p:anim calcmode="lin" valueType="num">
                                      <p:cBhvr additive="base">
                                        <p:cTn id="35" dur="500" fill="hold"/>
                                        <p:tgtEl>
                                          <p:spTgt spid="39939">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9939">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9939">
                                            <p:txEl>
                                              <p:pRg st="6" end="6"/>
                                            </p:txEl>
                                          </p:spTgt>
                                        </p:tgtEl>
                                        <p:attrNameLst>
                                          <p:attrName>style.visibility</p:attrName>
                                        </p:attrNameLst>
                                      </p:cBhvr>
                                      <p:to>
                                        <p:strVal val="visible"/>
                                      </p:to>
                                    </p:set>
                                    <p:anim calcmode="lin" valueType="num">
                                      <p:cBhvr additive="base">
                                        <p:cTn id="39" dur="500" fill="hold"/>
                                        <p:tgtEl>
                                          <p:spTgt spid="39939">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993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5"/>
          <p:cNvSpPr>
            <a:spLocks noGrp="1"/>
          </p:cNvSpPr>
          <p:nvPr>
            <p:ph type="ftr" sz="quarter" idx="10"/>
          </p:nvPr>
        </p:nvSpPr>
        <p:spPr>
          <a:xfrm>
            <a:off x="3124200" y="6248400"/>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David Bassett                                   Bassett Statistical Company LLC</a:t>
            </a:r>
          </a:p>
        </p:txBody>
      </p:sp>
      <p:sp>
        <p:nvSpPr>
          <p:cNvPr id="62466" name="Rectangle 2"/>
          <p:cNvSpPr>
            <a:spLocks noGrp="1" noRot="1" noChangeArrowheads="1"/>
          </p:cNvSpPr>
          <p:nvPr>
            <p:ph type="title" idx="4294967295"/>
          </p:nvPr>
        </p:nvSpPr>
        <p:spPr/>
        <p:txBody>
          <a:bodyPr/>
          <a:lstStyle/>
          <a:p>
            <a:pPr eaLnBrk="1" hangingPunct="1">
              <a:defRPr/>
            </a:pPr>
            <a:r>
              <a:rPr lang="en-US" smtClean="0"/>
              <a:t>Copyright</a:t>
            </a:r>
          </a:p>
        </p:txBody>
      </p:sp>
      <p:sp>
        <p:nvSpPr>
          <p:cNvPr id="62467" name="Rectangle 3"/>
          <p:cNvSpPr>
            <a:spLocks noGrp="1" noChangeArrowheads="1"/>
          </p:cNvSpPr>
          <p:nvPr>
            <p:ph type="body" idx="4294967295"/>
          </p:nvPr>
        </p:nvSpPr>
        <p:spPr/>
        <p:txBody>
          <a:bodyPr/>
          <a:lstStyle/>
          <a:p>
            <a:pPr eaLnBrk="1" hangingPunct="1">
              <a:defRPr/>
            </a:pPr>
            <a:r>
              <a:rPr lang="en-US" dirty="0" smtClean="0"/>
              <a:t>Protects Literary Works, Musical Works, Dramatic Works, Movies, Records, Dances, Art, and Architectural Works</a:t>
            </a:r>
          </a:p>
          <a:p>
            <a:pPr eaLnBrk="1" hangingPunct="1">
              <a:defRPr/>
            </a:pPr>
            <a:r>
              <a:rPr lang="en-US" dirty="0" smtClean="0"/>
              <a:t>Copyright is automatic</a:t>
            </a:r>
          </a:p>
          <a:p>
            <a:pPr eaLnBrk="1" hangingPunct="1">
              <a:defRPr/>
            </a:pPr>
            <a:r>
              <a:rPr lang="en-US" dirty="0" smtClean="0"/>
              <a:t>BUT</a:t>
            </a:r>
          </a:p>
          <a:p>
            <a:pPr eaLnBrk="1" hangingPunct="1">
              <a:defRPr/>
            </a:pPr>
            <a:r>
              <a:rPr lang="en-US" dirty="0" smtClean="0"/>
              <a:t>Author receives </a:t>
            </a:r>
            <a:r>
              <a:rPr lang="en-US" dirty="0"/>
              <a:t>a</a:t>
            </a:r>
            <a:r>
              <a:rPr lang="en-US" dirty="0" smtClean="0"/>
              <a:t>dditional </a:t>
            </a:r>
            <a:r>
              <a:rPr lang="en-US" dirty="0"/>
              <a:t>p</a:t>
            </a:r>
            <a:r>
              <a:rPr lang="en-US" dirty="0" smtClean="0"/>
              <a:t>rotections by filing with the Library of Congress</a:t>
            </a:r>
          </a:p>
          <a:p>
            <a:pPr eaLnBrk="1" hangingPunct="1">
              <a:defRPr/>
            </a:pPr>
            <a:r>
              <a:rPr lang="en-US" dirty="0" smtClean="0"/>
              <a:t>www.copyright.gov</a:t>
            </a:r>
          </a:p>
        </p:txBody>
      </p:sp>
      <p:sp>
        <p:nvSpPr>
          <p:cNvPr id="8200"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dirty="0"/>
              <a:t>© </a:t>
            </a:r>
            <a:r>
              <a:rPr lang="en-US" altLang="en-US" sz="1200" dirty="0" smtClean="0"/>
              <a:t>2016</a:t>
            </a:r>
            <a:endParaRPr lang="en-US" altLang="en-US" sz="1200" dirty="0"/>
          </a:p>
        </p:txBody>
      </p:sp>
    </p:spTree>
    <p:extLst>
      <p:ext uri="{BB962C8B-B14F-4D97-AF65-F5344CB8AC3E}">
        <p14:creationId xmlns:p14="http://schemas.microsoft.com/office/powerpoint/2010/main" val="323091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2467">
                                            <p:txEl>
                                              <p:pRg st="2" end="2"/>
                                            </p:txEl>
                                          </p:spTgt>
                                        </p:tgtEl>
                                        <p:attrNameLst>
                                          <p:attrName>style.visibility</p:attrName>
                                        </p:attrNameLst>
                                      </p:cBhvr>
                                      <p:to>
                                        <p:strVal val="visible"/>
                                      </p:to>
                                    </p:set>
                                    <p:anim calcmode="lin" valueType="num">
                                      <p:cBhvr additive="base">
                                        <p:cTn id="19" dur="500" fill="hold"/>
                                        <p:tgtEl>
                                          <p:spTgt spid="624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2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2467">
                                            <p:txEl>
                                              <p:pRg st="3" end="3"/>
                                            </p:txEl>
                                          </p:spTgt>
                                        </p:tgtEl>
                                        <p:attrNameLst>
                                          <p:attrName>style.visibility</p:attrName>
                                        </p:attrNameLst>
                                      </p:cBhvr>
                                      <p:to>
                                        <p:strVal val="visible"/>
                                      </p:to>
                                    </p:set>
                                    <p:anim calcmode="lin" valueType="num">
                                      <p:cBhvr additive="base">
                                        <p:cTn id="25" dur="500" fill="hold"/>
                                        <p:tgtEl>
                                          <p:spTgt spid="624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24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2467">
                                            <p:txEl>
                                              <p:pRg st="4" end="4"/>
                                            </p:txEl>
                                          </p:spTgt>
                                        </p:tgtEl>
                                        <p:attrNameLst>
                                          <p:attrName>style.visibility</p:attrName>
                                        </p:attrNameLst>
                                      </p:cBhvr>
                                      <p:to>
                                        <p:strVal val="visible"/>
                                      </p:to>
                                    </p:set>
                                    <p:anim calcmode="lin" valueType="num">
                                      <p:cBhvr additive="base">
                                        <p:cTn id="31" dur="500" fill="hold"/>
                                        <p:tgtEl>
                                          <p:spTgt spid="624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24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Footer Placeholder 5"/>
          <p:cNvSpPr txBox="1">
            <a:spLocks noGrp="1"/>
          </p:cNvSpPr>
          <p:nvPr/>
        </p:nvSpPr>
        <p:spPr bwMode="auto">
          <a:xfrm>
            <a:off x="3124200" y="62484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David Bassett                                   Bassett Statistical Company LLC</a:t>
            </a:r>
          </a:p>
        </p:txBody>
      </p:sp>
      <p:sp>
        <p:nvSpPr>
          <p:cNvPr id="66562" name="Rectangle 2"/>
          <p:cNvSpPr>
            <a:spLocks noGrp="1" noRot="1" noChangeArrowheads="1"/>
          </p:cNvSpPr>
          <p:nvPr>
            <p:ph type="title" idx="4294967295"/>
          </p:nvPr>
        </p:nvSpPr>
        <p:spPr/>
        <p:txBody>
          <a:bodyPr/>
          <a:lstStyle/>
          <a:p>
            <a:pPr eaLnBrk="1" hangingPunct="1">
              <a:defRPr/>
            </a:pPr>
            <a:r>
              <a:rPr lang="en-US" smtClean="0"/>
              <a:t>Copyright</a:t>
            </a:r>
          </a:p>
        </p:txBody>
      </p:sp>
      <p:sp>
        <p:nvSpPr>
          <p:cNvPr id="66563" name="Rectangle 3"/>
          <p:cNvSpPr>
            <a:spLocks noGrp="1" noChangeArrowheads="1"/>
          </p:cNvSpPr>
          <p:nvPr>
            <p:ph type="body" idx="4294967295"/>
          </p:nvPr>
        </p:nvSpPr>
        <p:spPr/>
        <p:txBody>
          <a:bodyPr/>
          <a:lstStyle/>
          <a:p>
            <a:pPr eaLnBrk="1" hangingPunct="1"/>
            <a:r>
              <a:rPr lang="en-US" altLang="en-US" dirty="0" smtClean="0"/>
              <a:t>Since January 1, 1978</a:t>
            </a:r>
          </a:p>
          <a:p>
            <a:pPr eaLnBrk="1" hangingPunct="1"/>
            <a:r>
              <a:rPr lang="en-US" altLang="en-US" dirty="0" smtClean="0"/>
              <a:t>Provides protection for 70 years after the author’s </a:t>
            </a:r>
            <a:r>
              <a:rPr lang="en-US" altLang="en-US" dirty="0"/>
              <a:t>d</a:t>
            </a:r>
            <a:r>
              <a:rPr lang="en-US" altLang="en-US" dirty="0" smtClean="0"/>
              <a:t>eath</a:t>
            </a:r>
          </a:p>
          <a:p>
            <a:pPr eaLnBrk="1" hangingPunct="1"/>
            <a:r>
              <a:rPr lang="en-US" altLang="en-US" dirty="0" smtClean="0"/>
              <a:t>Works created by anonymous and pseudonymous </a:t>
            </a:r>
            <a:r>
              <a:rPr lang="en-US" altLang="en-US" dirty="0"/>
              <a:t>a</a:t>
            </a:r>
            <a:r>
              <a:rPr lang="en-US" altLang="en-US" dirty="0" smtClean="0"/>
              <a:t>uthors and work </a:t>
            </a:r>
            <a:r>
              <a:rPr lang="en-US" altLang="en-US" dirty="0"/>
              <a:t>f</a:t>
            </a:r>
            <a:r>
              <a:rPr lang="en-US" altLang="en-US" dirty="0" smtClean="0"/>
              <a:t>or </a:t>
            </a:r>
            <a:r>
              <a:rPr lang="en-US" altLang="en-US" dirty="0"/>
              <a:t>h</a:t>
            </a:r>
            <a:r>
              <a:rPr lang="en-US" altLang="en-US" dirty="0" smtClean="0"/>
              <a:t>ire </a:t>
            </a:r>
            <a:r>
              <a:rPr lang="en-US" altLang="en-US" dirty="0"/>
              <a:t>r</a:t>
            </a:r>
            <a:r>
              <a:rPr lang="en-US" altLang="en-US" dirty="0" smtClean="0"/>
              <a:t>eceive 95 </a:t>
            </a:r>
            <a:r>
              <a:rPr lang="en-US" altLang="en-US" dirty="0"/>
              <a:t>y</a:t>
            </a:r>
            <a:r>
              <a:rPr lang="en-US" altLang="en-US" dirty="0" smtClean="0"/>
              <a:t>ears of protection from publication </a:t>
            </a:r>
            <a:r>
              <a:rPr lang="en-US" altLang="en-US" dirty="0"/>
              <a:t>d</a:t>
            </a:r>
            <a:r>
              <a:rPr lang="en-US" altLang="en-US" dirty="0" smtClean="0"/>
              <a:t>ate or 120 years of protection from </a:t>
            </a:r>
            <a:r>
              <a:rPr lang="en-US" altLang="en-US" dirty="0"/>
              <a:t>c</a:t>
            </a:r>
            <a:r>
              <a:rPr lang="en-US" altLang="en-US" dirty="0" smtClean="0"/>
              <a:t>reation date – </a:t>
            </a:r>
            <a:r>
              <a:rPr lang="en-US" altLang="en-US" dirty="0"/>
              <a:t>w</a:t>
            </a:r>
            <a:r>
              <a:rPr lang="en-US" altLang="en-US" dirty="0" smtClean="0"/>
              <a:t>hichever expires 1</a:t>
            </a:r>
            <a:r>
              <a:rPr lang="en-US" altLang="en-US" baseline="30000" dirty="0" smtClean="0"/>
              <a:t>st</a:t>
            </a:r>
            <a:endParaRPr lang="en-US" altLang="en-US" dirty="0" smtClean="0"/>
          </a:p>
        </p:txBody>
      </p:sp>
      <p:sp>
        <p:nvSpPr>
          <p:cNvPr id="63494"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dirty="0"/>
              <a:t>© </a:t>
            </a:r>
            <a:r>
              <a:rPr lang="en-US" altLang="en-US" sz="1200" dirty="0" smtClean="0"/>
              <a:t>2016</a:t>
            </a:r>
            <a:endParaRPr lang="en-US" altLang="en-US" sz="1200" dirty="0"/>
          </a:p>
        </p:txBody>
      </p:sp>
    </p:spTree>
    <p:extLst>
      <p:ext uri="{BB962C8B-B14F-4D97-AF65-F5344CB8AC3E}">
        <p14:creationId xmlns:p14="http://schemas.microsoft.com/office/powerpoint/2010/main" val="25011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anim calcmode="lin" valueType="num">
                                      <p:cBhvr additive="base">
                                        <p:cTn id="11"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65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 calcmode="lin" valueType="num">
                                      <p:cBhvr additive="base">
                                        <p:cTn id="17"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65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5"/>
          <p:cNvSpPr>
            <a:spLocks noGrp="1"/>
          </p:cNvSpPr>
          <p:nvPr>
            <p:ph type="ftr" sz="quarter" idx="10"/>
          </p:nvPr>
        </p:nvSpPr>
        <p:spPr>
          <a:xfrm>
            <a:off x="3124200" y="6248400"/>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David Bassett                                   Bassett Statistical Company LLC</a:t>
            </a:r>
          </a:p>
        </p:txBody>
      </p:sp>
      <p:sp>
        <p:nvSpPr>
          <p:cNvPr id="41986" name="Rectangle 2"/>
          <p:cNvSpPr>
            <a:spLocks noGrp="1" noRot="1" noChangeArrowheads="1"/>
          </p:cNvSpPr>
          <p:nvPr>
            <p:ph type="title" idx="4294967295"/>
          </p:nvPr>
        </p:nvSpPr>
        <p:spPr/>
        <p:txBody>
          <a:bodyPr/>
          <a:lstStyle/>
          <a:p>
            <a:pPr eaLnBrk="1" hangingPunct="1">
              <a:defRPr/>
            </a:pPr>
            <a:r>
              <a:rPr lang="en-US" smtClean="0"/>
              <a:t>Trade Secret</a:t>
            </a:r>
          </a:p>
        </p:txBody>
      </p:sp>
      <p:sp>
        <p:nvSpPr>
          <p:cNvPr id="41987" name="Rectangle 3"/>
          <p:cNvSpPr>
            <a:spLocks noGrp="1" noChangeArrowheads="1"/>
          </p:cNvSpPr>
          <p:nvPr>
            <p:ph type="body" idx="4294967295"/>
          </p:nvPr>
        </p:nvSpPr>
        <p:spPr>
          <a:xfrm>
            <a:off x="457200" y="1219200"/>
            <a:ext cx="8229600" cy="4525963"/>
          </a:xfrm>
        </p:spPr>
        <p:txBody>
          <a:bodyPr/>
          <a:lstStyle/>
          <a:p>
            <a:pPr eaLnBrk="1" hangingPunct="1">
              <a:lnSpc>
                <a:spcPct val="90000"/>
              </a:lnSpc>
              <a:defRPr/>
            </a:pPr>
            <a:r>
              <a:rPr lang="en-US" dirty="0" smtClean="0"/>
              <a:t>A company / individual </a:t>
            </a:r>
            <a:r>
              <a:rPr lang="en-US" dirty="0"/>
              <a:t>k</a:t>
            </a:r>
            <a:r>
              <a:rPr lang="en-US" dirty="0" smtClean="0"/>
              <a:t>eeps information secret from </a:t>
            </a:r>
            <a:r>
              <a:rPr lang="en-US" dirty="0"/>
              <a:t>c</a:t>
            </a:r>
            <a:r>
              <a:rPr lang="en-US" dirty="0" smtClean="0"/>
              <a:t>ompetitors, </a:t>
            </a:r>
            <a:r>
              <a:rPr lang="en-US" dirty="0"/>
              <a:t>c</a:t>
            </a:r>
            <a:r>
              <a:rPr lang="en-US" dirty="0" smtClean="0"/>
              <a:t>ustomers, and the </a:t>
            </a:r>
            <a:r>
              <a:rPr lang="en-US" dirty="0"/>
              <a:t>g</a:t>
            </a:r>
            <a:r>
              <a:rPr lang="en-US" dirty="0" smtClean="0"/>
              <a:t>eneral public</a:t>
            </a:r>
          </a:p>
          <a:p>
            <a:pPr eaLnBrk="1" hangingPunct="1">
              <a:lnSpc>
                <a:spcPct val="90000"/>
              </a:lnSpc>
              <a:defRPr/>
            </a:pPr>
            <a:r>
              <a:rPr lang="en-US" dirty="0" smtClean="0"/>
              <a:t>Must be ACTIVELY </a:t>
            </a:r>
            <a:r>
              <a:rPr lang="en-US" dirty="0"/>
              <a:t>p</a:t>
            </a:r>
            <a:r>
              <a:rPr lang="en-US" dirty="0" smtClean="0"/>
              <a:t>rotected to be </a:t>
            </a:r>
            <a:r>
              <a:rPr lang="en-US" dirty="0"/>
              <a:t>e</a:t>
            </a:r>
            <a:r>
              <a:rPr lang="en-US" dirty="0" smtClean="0"/>
              <a:t>ffective</a:t>
            </a:r>
          </a:p>
          <a:p>
            <a:pPr eaLnBrk="1" hangingPunct="1">
              <a:lnSpc>
                <a:spcPct val="90000"/>
              </a:lnSpc>
              <a:defRPr/>
            </a:pPr>
            <a:r>
              <a:rPr lang="en-US" dirty="0" smtClean="0"/>
              <a:t>Necessary to </a:t>
            </a:r>
            <a:r>
              <a:rPr lang="en-US" dirty="0"/>
              <a:t>u</a:t>
            </a:r>
            <a:r>
              <a:rPr lang="en-US" dirty="0" smtClean="0"/>
              <a:t>se non-disclosure agreements and non-compete agreements to be </a:t>
            </a:r>
            <a:r>
              <a:rPr lang="en-US" dirty="0"/>
              <a:t>e</a:t>
            </a:r>
            <a:r>
              <a:rPr lang="en-US" dirty="0" smtClean="0"/>
              <a:t>ffective</a:t>
            </a:r>
          </a:p>
          <a:p>
            <a:pPr eaLnBrk="1" hangingPunct="1">
              <a:lnSpc>
                <a:spcPct val="90000"/>
              </a:lnSpc>
              <a:defRPr/>
            </a:pPr>
            <a:r>
              <a:rPr lang="en-US" dirty="0" smtClean="0"/>
              <a:t>Provides </a:t>
            </a:r>
            <a:r>
              <a:rPr lang="en-US" dirty="0"/>
              <a:t>l</a:t>
            </a:r>
            <a:r>
              <a:rPr lang="en-US" dirty="0" smtClean="0"/>
              <a:t>ess protection than </a:t>
            </a:r>
            <a:r>
              <a:rPr lang="en-US" dirty="0"/>
              <a:t>p</a:t>
            </a:r>
            <a:r>
              <a:rPr lang="en-US" dirty="0" smtClean="0"/>
              <a:t>atenting</a:t>
            </a:r>
          </a:p>
          <a:p>
            <a:pPr eaLnBrk="1" hangingPunct="1">
              <a:lnSpc>
                <a:spcPct val="90000"/>
              </a:lnSpc>
              <a:defRPr/>
            </a:pPr>
            <a:r>
              <a:rPr lang="en-US" dirty="0" smtClean="0"/>
              <a:t>Can </a:t>
            </a:r>
            <a:r>
              <a:rPr lang="en-US" dirty="0"/>
              <a:t>p</a:t>
            </a:r>
            <a:r>
              <a:rPr lang="en-US" dirty="0" smtClean="0"/>
              <a:t>rovide protection much longer than </a:t>
            </a:r>
            <a:r>
              <a:rPr lang="en-US" dirty="0"/>
              <a:t>p</a:t>
            </a:r>
            <a:r>
              <a:rPr lang="en-US" dirty="0" smtClean="0"/>
              <a:t>atenting</a:t>
            </a:r>
          </a:p>
        </p:txBody>
      </p:sp>
      <p:sp>
        <p:nvSpPr>
          <p:cNvPr id="12295"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dirty="0"/>
              <a:t>© </a:t>
            </a:r>
            <a:r>
              <a:rPr lang="en-US" altLang="en-US" sz="1200" dirty="0" smtClean="0"/>
              <a:t>2016</a:t>
            </a:r>
            <a:endParaRPr lang="en-US" altLang="en-US" sz="1200" dirty="0"/>
          </a:p>
        </p:txBody>
      </p:sp>
    </p:spTree>
    <p:extLst>
      <p:ext uri="{BB962C8B-B14F-4D97-AF65-F5344CB8AC3E}">
        <p14:creationId xmlns:p14="http://schemas.microsoft.com/office/powerpoint/2010/main" val="144934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additive="base">
                                        <p:cTn id="25"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87">
                                            <p:txEl>
                                              <p:pRg st="4" end="4"/>
                                            </p:txEl>
                                          </p:spTgt>
                                        </p:tgtEl>
                                        <p:attrNameLst>
                                          <p:attrName>style.visibility</p:attrName>
                                        </p:attrNameLst>
                                      </p:cBhvr>
                                      <p:to>
                                        <p:strVal val="visible"/>
                                      </p:to>
                                    </p:set>
                                    <p:anim calcmode="lin" valueType="num">
                                      <p:cBhvr additive="base">
                                        <p:cTn id="31"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ctrTitle" sz="quarter"/>
          </p:nvPr>
        </p:nvSpPr>
        <p:spPr/>
        <p:txBody>
          <a:bodyPr/>
          <a:lstStyle/>
          <a:p>
            <a:pPr eaLnBrk="1" hangingPunct="1">
              <a:defRPr/>
            </a:pPr>
            <a:r>
              <a:rPr lang="en-US" dirty="0" smtClean="0"/>
              <a:t>Patent Basics</a:t>
            </a:r>
          </a:p>
        </p:txBody>
      </p:sp>
      <p:sp>
        <p:nvSpPr>
          <p:cNvPr id="59395" name="Rectangle 3"/>
          <p:cNvSpPr>
            <a:spLocks noGrp="1" noChangeArrowheads="1"/>
          </p:cNvSpPr>
          <p:nvPr>
            <p:ph type="subTitle" sz="quarter" idx="1"/>
          </p:nvPr>
        </p:nvSpPr>
        <p:spPr/>
        <p:txBody>
          <a:bodyPr/>
          <a:lstStyle/>
          <a:p>
            <a:pPr eaLnBrk="1" hangingPunct="1">
              <a:defRPr/>
            </a:pPr>
            <a:r>
              <a:rPr lang="en-US" dirty="0" smtClean="0"/>
              <a:t>What is a patent?</a:t>
            </a:r>
          </a:p>
          <a:p>
            <a:pPr lvl="1" eaLnBrk="1" hangingPunct="1">
              <a:defRPr/>
            </a:pPr>
            <a:r>
              <a:rPr lang="en-US" dirty="0" smtClean="0"/>
              <a:t>An item that allows an intangible item (an idea) to have a tangible transferrable value</a:t>
            </a:r>
          </a:p>
          <a:p>
            <a:pPr lvl="1" eaLnBrk="1" hangingPunct="1">
              <a:defRPr/>
            </a:pPr>
            <a:r>
              <a:rPr lang="en-US" dirty="0" smtClean="0"/>
              <a:t>It provides the owner of an invention with the right to EXCLUDE others from making, using, or selling the invention</a:t>
            </a:r>
          </a:p>
          <a:p>
            <a:pPr lvl="1" eaLnBrk="1" hangingPunct="1">
              <a:defRPr/>
            </a:pPr>
            <a:r>
              <a:rPr lang="en-US" dirty="0" smtClean="0"/>
              <a:t>Essentially, it gives the inventor a (limited) monopoly on the invention</a:t>
            </a:r>
          </a:p>
          <a:p>
            <a:pPr lvl="1" eaLnBrk="1" hangingPunct="1">
              <a:defRPr/>
            </a:pPr>
            <a:r>
              <a:rPr lang="en-US" dirty="0" smtClean="0"/>
              <a:t>Provided for in the U.S. Constitution</a:t>
            </a:r>
          </a:p>
          <a:p>
            <a:pPr lvl="1" eaLnBrk="1" hangingPunct="1">
              <a:defRPr/>
            </a:pPr>
            <a:endParaRPr lang="en-US" dirty="0" smtClean="0"/>
          </a:p>
        </p:txBody>
      </p:sp>
      <p:sp>
        <p:nvSpPr>
          <p:cNvPr id="13315"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3" name="Slide Number Placeholder 2"/>
          <p:cNvSpPr>
            <a:spLocks noGrp="1"/>
          </p:cNvSpPr>
          <p:nvPr>
            <p:ph type="sldNum" sz="quarter" idx="11"/>
          </p:nvPr>
        </p:nvSpPr>
        <p:spPr/>
        <p:txBody>
          <a:bodyPr/>
          <a:lstStyle/>
          <a:p>
            <a:pPr>
              <a:defRPr/>
            </a:pPr>
            <a:r>
              <a:rPr lang="en-US" smtClean="0"/>
              <a:t>www.bassett.pro</a:t>
            </a:r>
            <a:endParaRPr lang="en-US" dirty="0"/>
          </a:p>
        </p:txBody>
      </p:sp>
      <p:sp>
        <p:nvSpPr>
          <p:cNvPr id="2" name="Date Placeholder 1"/>
          <p:cNvSpPr>
            <a:spLocks noGrp="1"/>
          </p:cNvSpPr>
          <p:nvPr>
            <p:ph type="dt" sz="quarter" idx="12"/>
          </p:nvPr>
        </p:nvSpPr>
        <p:spPr/>
        <p:txBody>
          <a:bodyPr/>
          <a:lstStyle/>
          <a:p>
            <a:r>
              <a:rPr lang="en-US" dirty="0" smtClean="0"/>
              <a:t>© 2016</a:t>
            </a:r>
            <a:endParaRPr lang="en-US" dirty="0"/>
          </a:p>
        </p:txBody>
      </p:sp>
      <p:sp>
        <p:nvSpPr>
          <p:cNvPr id="13319"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a:t>
            </a:r>
            <a:r>
              <a:rPr lang="en-US" sz="1200" dirty="0" smtClean="0"/>
              <a:t>2016</a:t>
            </a:r>
            <a:endParaRPr lang="en-US" sz="1200" dirty="0"/>
          </a:p>
        </p:txBody>
      </p:sp>
    </p:spTree>
    <p:extLst>
      <p:ext uri="{BB962C8B-B14F-4D97-AF65-F5344CB8AC3E}">
        <p14:creationId xmlns:p14="http://schemas.microsoft.com/office/powerpoint/2010/main" val="44182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theme/theme1.xml><?xml version="1.0" encoding="utf-8"?>
<a:theme xmlns:a="http://schemas.openxmlformats.org/drawingml/2006/main" name="Title Slide - B IP S">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2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eneric Slide - B IP S">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2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Preserving Intellectual Property 02-15-11</Template>
  <TotalTime>3946</TotalTime>
  <Words>1718</Words>
  <Application>Microsoft Office PowerPoint</Application>
  <PresentationFormat>On-screen Show (4:3)</PresentationFormat>
  <Paragraphs>375</Paragraphs>
  <Slides>28</Slides>
  <Notes>28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Garamond</vt:lpstr>
      <vt:lpstr>Wingdings</vt:lpstr>
      <vt:lpstr>Title Slide - B IP S</vt:lpstr>
      <vt:lpstr>Generic Slide - B IP S</vt:lpstr>
      <vt:lpstr>Patenting Do’s and Don’ts</vt:lpstr>
      <vt:lpstr>DISCLAIMER</vt:lpstr>
      <vt:lpstr>Patenting Do’s and Don’ts</vt:lpstr>
      <vt:lpstr>Intellectual Property Overview</vt:lpstr>
      <vt:lpstr>Trademark / Service Mark</vt:lpstr>
      <vt:lpstr>Copyright</vt:lpstr>
      <vt:lpstr>Copyright</vt:lpstr>
      <vt:lpstr>Trade Secret</vt:lpstr>
      <vt:lpstr>Patent Basics</vt:lpstr>
      <vt:lpstr>Patent Basics</vt:lpstr>
      <vt:lpstr>Patent Basics</vt:lpstr>
      <vt:lpstr>Patent Basics</vt:lpstr>
      <vt:lpstr>Patent Basics</vt:lpstr>
      <vt:lpstr>Patent Process</vt:lpstr>
      <vt:lpstr>PowerPoint Presentation</vt:lpstr>
      <vt:lpstr>Patent Process</vt:lpstr>
      <vt:lpstr>Patent Process</vt:lpstr>
      <vt:lpstr>Patent Process</vt:lpstr>
      <vt:lpstr>Good Practice Do's</vt:lpstr>
      <vt:lpstr>Good Practice Do's</vt:lpstr>
      <vt:lpstr>Good Practice Do's</vt:lpstr>
      <vt:lpstr>Good Practice Don'ts</vt:lpstr>
      <vt:lpstr>Good Practice Don'ts</vt:lpstr>
      <vt:lpstr>Key Take Aways</vt:lpstr>
      <vt:lpstr>Key Take Aways</vt:lpstr>
      <vt:lpstr>Final Thoughts</vt:lpstr>
      <vt:lpstr>Questions?</vt:lpstr>
      <vt:lpstr>Thank You</vt:lpstr>
    </vt:vector>
  </TitlesOfParts>
  <Company>Bassett Statistical Company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 Invents Act</dc:title>
  <dc:creator>Dave Bassett</dc:creator>
  <cp:lastModifiedBy>Dave Bassett</cp:lastModifiedBy>
  <cp:revision>105</cp:revision>
  <cp:lastPrinted>2015-09-24T17:50:09Z</cp:lastPrinted>
  <dcterms:created xsi:type="dcterms:W3CDTF">2012-05-21T23:54:58Z</dcterms:created>
  <dcterms:modified xsi:type="dcterms:W3CDTF">2017-05-17T18:21:53Z</dcterms:modified>
</cp:coreProperties>
</file>