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7" r:id="rId2"/>
  </p:sldMasterIdLst>
  <p:notesMasterIdLst>
    <p:notesMasterId r:id="rId32"/>
  </p:notesMasterIdLst>
  <p:handoutMasterIdLst>
    <p:handoutMasterId r:id="rId33"/>
  </p:handoutMasterIdLst>
  <p:sldIdLst>
    <p:sldId id="256" r:id="rId3"/>
    <p:sldId id="282" r:id="rId4"/>
    <p:sldId id="273" r:id="rId5"/>
    <p:sldId id="279" r:id="rId6"/>
    <p:sldId id="281" r:id="rId7"/>
    <p:sldId id="260" r:id="rId8"/>
    <p:sldId id="280" r:id="rId9"/>
    <p:sldId id="285" r:id="rId10"/>
    <p:sldId id="284" r:id="rId11"/>
    <p:sldId id="258" r:id="rId12"/>
    <p:sldId id="262" r:id="rId13"/>
    <p:sldId id="276" r:id="rId14"/>
    <p:sldId id="277" r:id="rId15"/>
    <p:sldId id="264" r:id="rId16"/>
    <p:sldId id="278" r:id="rId17"/>
    <p:sldId id="265" r:id="rId18"/>
    <p:sldId id="269" r:id="rId19"/>
    <p:sldId id="287" r:id="rId20"/>
    <p:sldId id="286" r:id="rId21"/>
    <p:sldId id="283" r:id="rId22"/>
    <p:sldId id="270" r:id="rId23"/>
    <p:sldId id="261" r:id="rId24"/>
    <p:sldId id="266" r:id="rId25"/>
    <p:sldId id="267" r:id="rId26"/>
    <p:sldId id="268" r:id="rId27"/>
    <p:sldId id="271" r:id="rId28"/>
    <p:sldId id="272" r:id="rId29"/>
    <p:sldId id="275" r:id="rId30"/>
    <p:sldId id="274"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40" autoAdjust="0"/>
    <p:restoredTop sz="94581" autoAdjust="0"/>
  </p:normalViewPr>
  <p:slideViewPr>
    <p:cSldViewPr>
      <p:cViewPr varScale="1">
        <p:scale>
          <a:sx n="70" d="100"/>
          <a:sy n="70" d="100"/>
        </p:scale>
        <p:origin x="51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14" y="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1" hangingPunct="1">
              <a:defRPr sz="1300"/>
            </a:lvl1pPr>
          </a:lstStyle>
          <a:p>
            <a:pPr>
              <a:defRPr/>
            </a:pPr>
            <a:endParaRPr lang="en-US"/>
          </a:p>
        </p:txBody>
      </p:sp>
      <p:sp>
        <p:nvSpPr>
          <p:cNvPr id="2457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1" hangingPunct="1">
              <a:defRPr sz="1300"/>
            </a:lvl1pPr>
          </a:lstStyle>
          <a:p>
            <a:pPr>
              <a:defRPr/>
            </a:pPr>
            <a:r>
              <a:rPr lang="en-US" dirty="0" smtClean="0"/>
              <a:t>July 26, 2013</a:t>
            </a:r>
            <a:endParaRPr lang="en-US" dirty="0"/>
          </a:p>
        </p:txBody>
      </p:sp>
      <p:sp>
        <p:nvSpPr>
          <p:cNvPr id="2458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1" hangingPunct="1">
              <a:defRPr sz="1300"/>
            </a:lvl1pPr>
          </a:lstStyle>
          <a:p>
            <a:pPr>
              <a:defRPr/>
            </a:pPr>
            <a:r>
              <a:rPr lang="en-US" dirty="0" smtClean="0"/>
              <a:t>Patenting Under the AIA</a:t>
            </a:r>
          </a:p>
          <a:p>
            <a:pPr>
              <a:defRPr/>
            </a:pPr>
            <a:r>
              <a:rPr lang="en-US" dirty="0" smtClean="0"/>
              <a:t>© 2013 Bassett IP Strategies</a:t>
            </a:r>
            <a:endParaRPr lang="en-US" dirty="0"/>
          </a:p>
        </p:txBody>
      </p:sp>
      <p:sp>
        <p:nvSpPr>
          <p:cNvPr id="2458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65429A3A-B4F4-4C6B-855F-ACF1519C700F}" type="slidenum">
              <a:rPr lang="en-US"/>
              <a:pPr>
                <a:defRPr/>
              </a:pPr>
              <a:t>‹#›</a:t>
            </a:fld>
            <a:endParaRPr lang="en-US"/>
          </a:p>
        </p:txBody>
      </p:sp>
    </p:spTree>
    <p:extLst>
      <p:ext uri="{BB962C8B-B14F-4D97-AF65-F5344CB8AC3E}">
        <p14:creationId xmlns:p14="http://schemas.microsoft.com/office/powerpoint/2010/main" val="3798235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1" hangingPunct="1">
              <a:defRPr sz="1300"/>
            </a:lvl1pPr>
          </a:lstStyle>
          <a:p>
            <a:pPr>
              <a:defRPr/>
            </a:pPr>
            <a:endParaRPr lang="en-US"/>
          </a:p>
        </p:txBody>
      </p:sp>
      <p:sp>
        <p:nvSpPr>
          <p:cNvPr id="2253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1" hangingPunct="1">
              <a:defRPr sz="1300"/>
            </a:lvl1pPr>
          </a:lstStyle>
          <a:p>
            <a:pPr>
              <a:defRPr/>
            </a:pPr>
            <a:r>
              <a:rPr lang="en-US" dirty="0" smtClean="0"/>
              <a:t>July 26, 2013</a:t>
            </a:r>
            <a:endParaRPr lang="en-US" dirty="0"/>
          </a:p>
        </p:txBody>
      </p:sp>
      <p:sp>
        <p:nvSpPr>
          <p:cNvPr id="2560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253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1" hangingPunct="1">
              <a:defRPr sz="1300"/>
            </a:lvl1pPr>
          </a:lstStyle>
          <a:p>
            <a:pPr>
              <a:defRPr/>
            </a:pPr>
            <a:r>
              <a:rPr lang="en-US" dirty="0" smtClean="0"/>
              <a:t>Patenting Under the AIA</a:t>
            </a:r>
          </a:p>
          <a:p>
            <a:pPr>
              <a:defRPr/>
            </a:pPr>
            <a:r>
              <a:rPr lang="en-US" dirty="0" smtClean="0"/>
              <a:t>© 2013 Bassett IP Strategies</a:t>
            </a:r>
            <a:endParaRPr lang="en-US" dirty="0"/>
          </a:p>
        </p:txBody>
      </p:sp>
      <p:sp>
        <p:nvSpPr>
          <p:cNvPr id="2253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CEC21C1B-924A-4FBD-AB24-7F37D2137774}" type="slidenum">
              <a:rPr lang="en-US"/>
              <a:pPr>
                <a:defRPr/>
              </a:pPr>
              <a:t>‹#›</a:t>
            </a:fld>
            <a:endParaRPr lang="en-US"/>
          </a:p>
        </p:txBody>
      </p:sp>
    </p:spTree>
    <p:extLst>
      <p:ext uri="{BB962C8B-B14F-4D97-AF65-F5344CB8AC3E}">
        <p14:creationId xmlns:p14="http://schemas.microsoft.com/office/powerpoint/2010/main" val="40463755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2662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2662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09B0C56A-2B17-4E97-95B9-474EEFC0A043}" type="slidenum">
              <a:rPr lang="en-US" smtClean="0"/>
              <a:pPr/>
              <a:t>1</a:t>
            </a:fld>
            <a:endParaRPr lang="en-US" smtClean="0"/>
          </a:p>
        </p:txBody>
      </p:sp>
      <p:sp>
        <p:nvSpPr>
          <p:cNvPr id="26630" name="Rectangle 3"/>
          <p:cNvSpPr>
            <a:spLocks noGrp="1" noChangeArrowheads="1"/>
          </p:cNvSpPr>
          <p:nvPr>
            <p:ph type="body" idx="1"/>
          </p:nvPr>
        </p:nvSpPr>
        <p:spPr/>
        <p:txBody>
          <a:bodyPr/>
          <a:lstStyle/>
          <a:p>
            <a:endParaRPr lang="en-US" dirty="0" smtClean="0"/>
          </a:p>
        </p:txBody>
      </p:sp>
      <p:sp>
        <p:nvSpPr>
          <p:cNvPr id="17" name="Slide Image Placeholder 16"/>
          <p:cNvSpPr>
            <a:spLocks noGrp="1" noRot="1" noChangeAspect="1"/>
          </p:cNvSpPr>
          <p:nvPr>
            <p:ph type="sldImg"/>
          </p:nvPr>
        </p:nvSpPr>
        <p:spPr/>
      </p:sp>
    </p:spTree>
    <p:extLst>
      <p:ext uri="{BB962C8B-B14F-4D97-AF65-F5344CB8AC3E}">
        <p14:creationId xmlns:p14="http://schemas.microsoft.com/office/powerpoint/2010/main" val="2965167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a:t>
            </a:r>
            <a:endParaRPr lang="en-US" dirty="0" smtClean="0"/>
          </a:p>
          <a:p>
            <a:endParaRPr lang="en-US" dirty="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endParaRPr lang="en-US" dirty="0"/>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10</a:t>
            </a:fld>
            <a:endParaRPr lang="en-US"/>
          </a:p>
        </p:txBody>
      </p:sp>
      <p:sp>
        <p:nvSpPr>
          <p:cNvPr id="10" name="Slide Image Placeholder 9"/>
          <p:cNvSpPr>
            <a:spLocks noGrp="1" noRot="1" noChangeAspect="1"/>
          </p:cNvSpPr>
          <p:nvPr>
            <p:ph type="sldImg"/>
          </p:nvPr>
        </p:nvSpPr>
        <p:spPr/>
      </p:sp>
      <p:sp>
        <p:nvSpPr>
          <p:cNvPr id="7" name="Rectangle 3"/>
          <p:cNvSpPr txBox="1">
            <a:spLocks noChangeArrowheads="1"/>
          </p:cNvSpPr>
          <p:nvPr/>
        </p:nvSpPr>
        <p:spPr bwMode="auto">
          <a:xfrm>
            <a:off x="853440" y="4568190"/>
            <a:ext cx="5608320"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112085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endParaRPr lang="en-US" dirty="0"/>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11</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3935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12</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1207089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13</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1019175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14</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2475217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15</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a:p>
        </p:txBody>
      </p:sp>
    </p:spTree>
    <p:extLst>
      <p:ext uri="{BB962C8B-B14F-4D97-AF65-F5344CB8AC3E}">
        <p14:creationId xmlns:p14="http://schemas.microsoft.com/office/powerpoint/2010/main" val="813576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endParaRPr lang="en-US" dirty="0"/>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16</a:t>
            </a:fld>
            <a:endParaRPr lang="en-US"/>
          </a:p>
        </p:txBody>
      </p:sp>
      <p:sp>
        <p:nvSpPr>
          <p:cNvPr id="16" name="Slide Image Placeholder 15"/>
          <p:cNvSpPr>
            <a:spLocks noGrp="1" noRot="1" noChangeAspect="1"/>
          </p:cNvSpPr>
          <p:nvPr>
            <p:ph type="sldImg"/>
          </p:nvPr>
        </p:nvSpPr>
        <p:spPr/>
      </p:sp>
    </p:spTree>
    <p:extLst>
      <p:ext uri="{BB962C8B-B14F-4D97-AF65-F5344CB8AC3E}">
        <p14:creationId xmlns:p14="http://schemas.microsoft.com/office/powerpoint/2010/main" val="3172395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17</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4119385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July 26, 2013</a:t>
            </a:r>
            <a:endParaRPr lang="en-US" dirty="0"/>
          </a:p>
        </p:txBody>
      </p:sp>
      <p:sp>
        <p:nvSpPr>
          <p:cNvPr id="5" name="Footer Placeholder 4"/>
          <p:cNvSpPr>
            <a:spLocks noGrp="1"/>
          </p:cNvSpPr>
          <p:nvPr>
            <p:ph type="ftr" sz="quarter" idx="11"/>
          </p:nvPr>
        </p:nvSpPr>
        <p:spPr/>
        <p:txBody>
          <a:bodyPr/>
          <a:lstStyle/>
          <a:p>
            <a:pPr>
              <a:defRPr/>
            </a:pPr>
            <a:r>
              <a:rPr lang="en-US" dirty="0" smtClean="0"/>
              <a:t>Patenting Under the AIA</a:t>
            </a:r>
          </a:p>
          <a:p>
            <a:pPr>
              <a:defRPr/>
            </a:pPr>
            <a:r>
              <a:rPr lang="en-US" dirty="0" smtClean="0"/>
              <a:t>© 2013 </a:t>
            </a:r>
            <a:r>
              <a:rPr lang="en-US" dirty="0" smtClean="0"/>
              <a:t>Bassett IP Strategies</a:t>
            </a:r>
            <a:endParaRPr lang="en-US" dirty="0"/>
          </a:p>
        </p:txBody>
      </p:sp>
      <p:sp>
        <p:nvSpPr>
          <p:cNvPr id="6" name="Slide Number Placeholder 5"/>
          <p:cNvSpPr>
            <a:spLocks noGrp="1"/>
          </p:cNvSpPr>
          <p:nvPr>
            <p:ph type="sldNum" sz="quarter" idx="12"/>
          </p:nvPr>
        </p:nvSpPr>
        <p:spPr/>
        <p:txBody>
          <a:bodyPr/>
          <a:lstStyle/>
          <a:p>
            <a:pPr>
              <a:defRPr/>
            </a:pPr>
            <a:fld id="{CEC21C1B-924A-4FBD-AB24-7F37D2137774}" type="slidenum">
              <a:rPr lang="en-US" smtClean="0"/>
              <a:pPr>
                <a:defRPr/>
              </a:pPr>
              <a:t>18</a:t>
            </a:fld>
            <a:endParaRPr lang="en-US"/>
          </a:p>
        </p:txBody>
      </p:sp>
    </p:spTree>
    <p:extLst>
      <p:ext uri="{BB962C8B-B14F-4D97-AF65-F5344CB8AC3E}">
        <p14:creationId xmlns:p14="http://schemas.microsoft.com/office/powerpoint/2010/main" val="3096345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19</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411938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smtClean="0"/>
              <a:t>July 26, 2013</a:t>
            </a:r>
            <a:endParaRPr lang="en-US" dirty="0"/>
          </a:p>
        </p:txBody>
      </p:sp>
      <p:sp>
        <p:nvSpPr>
          <p:cNvPr id="5" name="Footer Placeholder 4"/>
          <p:cNvSpPr>
            <a:spLocks noGrp="1"/>
          </p:cNvSpPr>
          <p:nvPr>
            <p:ph type="ftr" sz="quarter" idx="11"/>
          </p:nvPr>
        </p:nvSpPr>
        <p:spPr/>
        <p:txBody>
          <a:bodyPr/>
          <a:lstStyle/>
          <a:p>
            <a:pPr>
              <a:defRPr/>
            </a:pPr>
            <a:r>
              <a:rPr lang="en-US" dirty="0" smtClean="0"/>
              <a:t>Patenting Under the AIA</a:t>
            </a:r>
          </a:p>
          <a:p>
            <a:pPr>
              <a:defRPr/>
            </a:pPr>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pPr>
              <a:defRPr/>
            </a:pPr>
            <a:fld id="{CEC21C1B-924A-4FBD-AB24-7F37D2137774}" type="slidenum">
              <a:rPr lang="en-US" smtClean="0"/>
              <a:pPr>
                <a:defRPr/>
              </a:pPr>
              <a:t>2</a:t>
            </a:fld>
            <a:endParaRPr lang="en-US" dirty="0"/>
          </a:p>
        </p:txBody>
      </p:sp>
    </p:spTree>
    <p:extLst>
      <p:ext uri="{BB962C8B-B14F-4D97-AF65-F5344CB8AC3E}">
        <p14:creationId xmlns:p14="http://schemas.microsoft.com/office/powerpoint/2010/main" val="815373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20</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2601772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21</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2601772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22</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2082476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23</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1753662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24</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26220833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a:t>July 26, 2013</a:t>
            </a:r>
          </a:p>
        </p:txBody>
      </p:sp>
      <p:sp>
        <p:nvSpPr>
          <p:cNvPr id="5" name="Footer Placeholder 4"/>
          <p:cNvSpPr>
            <a:spLocks noGrp="1"/>
          </p:cNvSpPr>
          <p:nvPr>
            <p:ph type="ftr" sz="quarter" idx="11"/>
          </p:nvPr>
        </p:nvSpPr>
        <p:spPr/>
        <p:txBody>
          <a:bodyPr/>
          <a:lstStyle/>
          <a:p>
            <a:r>
              <a:rPr lang="en-US" dirty="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25</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33626103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26</a:t>
            </a:fld>
            <a:endParaRPr lang="en-US"/>
          </a:p>
        </p:txBody>
      </p:sp>
      <p:sp>
        <p:nvSpPr>
          <p:cNvPr id="11" name="Slide Image Placeholder 10"/>
          <p:cNvSpPr>
            <a:spLocks noGrp="1" noRot="1" noChangeAspect="1"/>
          </p:cNvSpPr>
          <p:nvPr>
            <p:ph type="sldImg"/>
          </p:nvPr>
        </p:nvSpPr>
        <p:spPr/>
      </p:sp>
    </p:spTree>
    <p:extLst>
      <p:ext uri="{BB962C8B-B14F-4D97-AF65-F5344CB8AC3E}">
        <p14:creationId xmlns:p14="http://schemas.microsoft.com/office/powerpoint/2010/main" val="1976917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smtClean="0"/>
          </a:p>
        </p:txBody>
      </p:sp>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a:t>Patenting Under the </a:t>
            </a:r>
            <a:r>
              <a:rPr lang="en-US" dirty="0" smtClean="0"/>
              <a:t>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27</a:t>
            </a:fld>
            <a:endParaRPr lang="en-US"/>
          </a:p>
        </p:txBody>
      </p:sp>
      <p:sp>
        <p:nvSpPr>
          <p:cNvPr id="16" name="Slide Image Placeholder 15"/>
          <p:cNvSpPr>
            <a:spLocks noGrp="1" noRot="1" noChangeAspect="1"/>
          </p:cNvSpPr>
          <p:nvPr>
            <p:ph type="sldImg"/>
          </p:nvPr>
        </p:nvSpPr>
        <p:spPr/>
      </p:sp>
    </p:spTree>
    <p:extLst>
      <p:ext uri="{BB962C8B-B14F-4D97-AF65-F5344CB8AC3E}">
        <p14:creationId xmlns:p14="http://schemas.microsoft.com/office/powerpoint/2010/main" val="2582484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28</a:t>
            </a:fld>
            <a:endParaRPr lang="en-US"/>
          </a:p>
        </p:txBody>
      </p:sp>
      <p:sp>
        <p:nvSpPr>
          <p:cNvPr id="15" name="Slide Image Placeholder 14"/>
          <p:cNvSpPr>
            <a:spLocks noGrp="1" noRot="1" noChangeAspect="1"/>
          </p:cNvSpPr>
          <p:nvPr>
            <p:ph type="sldImg"/>
          </p:nvPr>
        </p:nvSpPr>
        <p:spPr/>
      </p:sp>
      <p:sp>
        <p:nvSpPr>
          <p:cNvPr id="16" name="Notes Placeholder 15"/>
          <p:cNvSpPr>
            <a:spLocks noGrp="1"/>
          </p:cNvSpPr>
          <p:nvPr>
            <p:ph type="body" idx="1"/>
          </p:nvPr>
        </p:nvSpPr>
        <p:spPr/>
        <p:txBody>
          <a:bodyPr/>
          <a:lstStyle/>
          <a:p>
            <a:endParaRPr lang="en-US"/>
          </a:p>
        </p:txBody>
      </p:sp>
    </p:spTree>
    <p:extLst>
      <p:ext uri="{BB962C8B-B14F-4D97-AF65-F5344CB8AC3E}">
        <p14:creationId xmlns:p14="http://schemas.microsoft.com/office/powerpoint/2010/main" val="26389444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29</a:t>
            </a:fld>
            <a:endParaRPr lang="en-US"/>
          </a:p>
        </p:txBody>
      </p:sp>
      <p:sp>
        <p:nvSpPr>
          <p:cNvPr id="10" name="Slide Image Placeholder 9"/>
          <p:cNvSpPr>
            <a:spLocks noGrp="1" noRot="1" noChangeAspect="1"/>
          </p:cNvSpPr>
          <p:nvPr>
            <p:ph type="sldImg"/>
          </p:nvPr>
        </p:nvSpPr>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3249093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dirty="0" smtClean="0"/>
              <a:t>July 26, 2013</a:t>
            </a:r>
            <a:endParaRPr lang="en-US" dirty="0"/>
          </a:p>
        </p:txBody>
      </p:sp>
      <p:sp>
        <p:nvSpPr>
          <p:cNvPr id="5" name="Footer Placeholder 4"/>
          <p:cNvSpPr>
            <a:spLocks noGrp="1"/>
          </p:cNvSpPr>
          <p:nvPr>
            <p:ph type="ftr" sz="quarter" idx="11"/>
          </p:nvPr>
        </p:nvSpPr>
        <p:spPr/>
        <p:txBody>
          <a:bodyPr/>
          <a:lstStyle/>
          <a:p>
            <a:r>
              <a:rPr lang="en-US" dirty="0" smtClean="0"/>
              <a:t>Patenting Under the AIA</a:t>
            </a:r>
          </a:p>
          <a:p>
            <a:r>
              <a:rPr lang="en-US" dirty="0" smtClean="0"/>
              <a:t>© 2013 Bassett IP Strategies</a:t>
            </a:r>
            <a:endParaRPr lang="en-US" dirty="0"/>
          </a:p>
        </p:txBody>
      </p:sp>
      <p:sp>
        <p:nvSpPr>
          <p:cNvPr id="6" name="Slide Number Placeholder 5"/>
          <p:cNvSpPr>
            <a:spLocks noGrp="1"/>
          </p:cNvSpPr>
          <p:nvPr>
            <p:ph type="sldNum" sz="quarter" idx="12"/>
          </p:nvPr>
        </p:nvSpPr>
        <p:spPr/>
        <p:txBody>
          <a:bodyPr/>
          <a:lstStyle/>
          <a:p>
            <a:fld id="{CEC21C1B-924A-4FBD-AB24-7F37D2137774}" type="slidenum">
              <a:rPr lang="en-US" smtClean="0"/>
              <a:pPr/>
              <a:t>3</a:t>
            </a:fld>
            <a:endParaRPr lang="en-US"/>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3973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4</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069390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5</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17" name="Slide Image Placeholder 16"/>
          <p:cNvSpPr>
            <a:spLocks noGrp="1" noRot="1" noChangeAspect="1"/>
          </p:cNvSpPr>
          <p:nvPr>
            <p:ph type="sldImg"/>
          </p:nvPr>
        </p:nvSpPr>
        <p:spPr/>
      </p:sp>
    </p:spTree>
    <p:extLst>
      <p:ext uri="{BB962C8B-B14F-4D97-AF65-F5344CB8AC3E}">
        <p14:creationId xmlns:p14="http://schemas.microsoft.com/office/powerpoint/2010/main" val="44900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6</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1799423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7</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1942027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July 26, 2013</a:t>
            </a:r>
            <a:endParaRPr lang="en-US" dirty="0"/>
          </a:p>
        </p:txBody>
      </p:sp>
      <p:sp>
        <p:nvSpPr>
          <p:cNvPr id="5" name="Footer Placeholder 4"/>
          <p:cNvSpPr>
            <a:spLocks noGrp="1"/>
          </p:cNvSpPr>
          <p:nvPr>
            <p:ph type="ftr" sz="quarter" idx="11"/>
          </p:nvPr>
        </p:nvSpPr>
        <p:spPr/>
        <p:txBody>
          <a:bodyPr/>
          <a:lstStyle/>
          <a:p>
            <a:pPr>
              <a:defRPr/>
            </a:pPr>
            <a:r>
              <a:rPr lang="en-US" dirty="0" smtClean="0"/>
              <a:t>Patenting Under the AIA</a:t>
            </a:r>
          </a:p>
          <a:p>
            <a:pPr>
              <a:defRPr/>
            </a:pPr>
            <a:r>
              <a:rPr lang="en-US" dirty="0" smtClean="0"/>
              <a:t>© 2013 </a:t>
            </a:r>
            <a:r>
              <a:rPr lang="en-US" dirty="0" smtClean="0"/>
              <a:t>Bassett IP Strategies</a:t>
            </a:r>
            <a:endParaRPr lang="en-US" dirty="0"/>
          </a:p>
        </p:txBody>
      </p:sp>
      <p:sp>
        <p:nvSpPr>
          <p:cNvPr id="6" name="Slide Number Placeholder 5"/>
          <p:cNvSpPr>
            <a:spLocks noGrp="1"/>
          </p:cNvSpPr>
          <p:nvPr>
            <p:ph type="sldNum" sz="quarter" idx="12"/>
          </p:nvPr>
        </p:nvSpPr>
        <p:spPr/>
        <p:txBody>
          <a:bodyPr/>
          <a:lstStyle/>
          <a:p>
            <a:pPr>
              <a:defRPr/>
            </a:pPr>
            <a:fld id="{CEC21C1B-924A-4FBD-AB24-7F37D2137774}" type="slidenum">
              <a:rPr lang="en-US" smtClean="0"/>
              <a:pPr>
                <a:defRPr/>
              </a:pPr>
              <a:t>8</a:t>
            </a:fld>
            <a:endParaRPr lang="en-US"/>
          </a:p>
        </p:txBody>
      </p:sp>
    </p:spTree>
    <p:extLst>
      <p:ext uri="{BB962C8B-B14F-4D97-AF65-F5344CB8AC3E}">
        <p14:creationId xmlns:p14="http://schemas.microsoft.com/office/powerpoint/2010/main" val="239703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July 26, 2013</a:t>
            </a:r>
          </a:p>
        </p:txBody>
      </p:sp>
      <p:sp>
        <p:nvSpPr>
          <p:cNvPr id="36867" name="Rectangle 6"/>
          <p:cNvSpPr>
            <a:spLocks noGrp="1" noChangeArrowheads="1"/>
          </p:cNvSpPr>
          <p:nvPr>
            <p:ph type="ftr" sz="quarter" idx="4"/>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r>
              <a:rPr lang="en-US" dirty="0" smtClean="0"/>
              <a:t>Patenting Under the AIA</a:t>
            </a:r>
          </a:p>
          <a:p>
            <a:r>
              <a:rPr lang="en-US" dirty="0" smtClean="0"/>
              <a:t>© 2013 Bassett IP Strategies</a:t>
            </a:r>
            <a:endParaRPr lang="en-US" dirty="0" smtClean="0"/>
          </a:p>
        </p:txBody>
      </p:sp>
      <p:sp>
        <p:nvSpPr>
          <p:cNvPr id="36868" name="Rectangle 7"/>
          <p:cNvSpPr>
            <a:spLocks noGrp="1" noChangeArrowheads="1"/>
          </p:cNvSpPr>
          <p:nvPr>
            <p:ph type="sldNum" sz="quarter" idx="5"/>
          </p:nvPr>
        </p:nvSpPr>
        <p:spPr/>
        <p:txBody>
          <a:bodyPr/>
          <a:lstStyle>
            <a:lvl1pPr>
              <a:defRPr>
                <a:solidFill>
                  <a:schemeClr val="tx1"/>
                </a:solidFill>
                <a:latin typeface="Arial" charset="0"/>
              </a:defRPr>
            </a:lvl1pPr>
            <a:lvl2pPr marL="757020" indent="-291161">
              <a:defRPr>
                <a:solidFill>
                  <a:schemeClr val="tx1"/>
                </a:solidFill>
                <a:latin typeface="Arial" charset="0"/>
              </a:defRPr>
            </a:lvl2pPr>
            <a:lvl3pPr marL="1164647" indent="-232929">
              <a:defRPr>
                <a:solidFill>
                  <a:schemeClr val="tx1"/>
                </a:solidFill>
                <a:latin typeface="Arial" charset="0"/>
              </a:defRPr>
            </a:lvl3pPr>
            <a:lvl4pPr marL="1630505" indent="-232929">
              <a:defRPr>
                <a:solidFill>
                  <a:schemeClr val="tx1"/>
                </a:solidFill>
                <a:latin typeface="Arial" charset="0"/>
              </a:defRPr>
            </a:lvl4pPr>
            <a:lvl5pPr marL="2096365" indent="-232929">
              <a:defRPr>
                <a:solidFill>
                  <a:schemeClr val="tx1"/>
                </a:solidFill>
                <a:latin typeface="Arial" charset="0"/>
              </a:defRPr>
            </a:lvl5pPr>
            <a:lvl6pPr marL="2562224" indent="-232929" eaLnBrk="0" fontAlgn="base" hangingPunct="0">
              <a:spcBef>
                <a:spcPct val="0"/>
              </a:spcBef>
              <a:spcAft>
                <a:spcPct val="0"/>
              </a:spcAft>
              <a:defRPr>
                <a:solidFill>
                  <a:schemeClr val="tx1"/>
                </a:solidFill>
                <a:latin typeface="Arial" charset="0"/>
              </a:defRPr>
            </a:lvl6pPr>
            <a:lvl7pPr marL="3028082" indent="-232929" eaLnBrk="0" fontAlgn="base" hangingPunct="0">
              <a:spcBef>
                <a:spcPct val="0"/>
              </a:spcBef>
              <a:spcAft>
                <a:spcPct val="0"/>
              </a:spcAft>
              <a:defRPr>
                <a:solidFill>
                  <a:schemeClr val="tx1"/>
                </a:solidFill>
                <a:latin typeface="Arial" charset="0"/>
              </a:defRPr>
            </a:lvl7pPr>
            <a:lvl8pPr marL="3493941" indent="-232929" eaLnBrk="0" fontAlgn="base" hangingPunct="0">
              <a:spcBef>
                <a:spcPct val="0"/>
              </a:spcBef>
              <a:spcAft>
                <a:spcPct val="0"/>
              </a:spcAft>
              <a:defRPr>
                <a:solidFill>
                  <a:schemeClr val="tx1"/>
                </a:solidFill>
                <a:latin typeface="Arial" charset="0"/>
              </a:defRPr>
            </a:lvl8pPr>
            <a:lvl9pPr marL="3959800" indent="-232929" eaLnBrk="0" fontAlgn="base" hangingPunct="0">
              <a:spcBef>
                <a:spcPct val="0"/>
              </a:spcBef>
              <a:spcAft>
                <a:spcPct val="0"/>
              </a:spcAft>
              <a:defRPr>
                <a:solidFill>
                  <a:schemeClr val="tx1"/>
                </a:solidFill>
                <a:latin typeface="Arial" charset="0"/>
              </a:defRPr>
            </a:lvl9pPr>
          </a:lstStyle>
          <a:p>
            <a:fld id="{86A83B67-F0E3-4C3D-8599-82CB452AFC2D}" type="slidenum">
              <a:rPr lang="en-US" smtClean="0"/>
              <a:pPr/>
              <a:t>9</a:t>
            </a:fld>
            <a:endParaRPr lang="en-US" smtClean="0"/>
          </a:p>
        </p:txBody>
      </p:sp>
      <p:sp>
        <p:nvSpPr>
          <p:cNvPr id="36870" name="Rectangle 3"/>
          <p:cNvSpPr>
            <a:spLocks noGrp="1" noChangeArrowheads="1"/>
          </p:cNvSpPr>
          <p:nvPr>
            <p:ph type="body" idx="1"/>
          </p:nvPr>
        </p:nvSpPr>
        <p:spPr/>
        <p:txBody>
          <a:bodyPr/>
          <a:lstStyle/>
          <a:p>
            <a:endParaRPr lang="en-US" dirty="0" smtClean="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18181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109579" name="Rectangle 11"/>
          <p:cNvSpPr>
            <a:spLocks noGrp="1" noChangeArrowheads="1"/>
          </p:cNvSpPr>
          <p:nvPr>
            <p:ph type="ctrTitle" sz="quarter"/>
          </p:nvPr>
        </p:nvSpPr>
        <p:spPr>
          <a:xfrm>
            <a:off x="685800" y="1736725"/>
            <a:ext cx="7772400" cy="1920875"/>
          </a:xfrm>
        </p:spPr>
        <p:txBody>
          <a:bodyPr/>
          <a:lstStyle>
            <a:lvl1pPr>
              <a:defRPr/>
            </a:lvl1pPr>
          </a:lstStyle>
          <a:p>
            <a:r>
              <a:rPr lang="en-US" smtClean="0"/>
              <a:t>Click to edit Master title style</a:t>
            </a:r>
            <a:endParaRPr lang="en-US"/>
          </a:p>
        </p:txBody>
      </p:sp>
      <p:sp>
        <p:nvSpPr>
          <p:cNvPr id="1095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3" name="Rectangle 14"/>
          <p:cNvSpPr>
            <a:spLocks noGrp="1" noChangeArrowheads="1"/>
          </p:cNvSpPr>
          <p:nvPr>
            <p:ph type="ftr" sz="quarter" idx="10"/>
          </p:nvPr>
        </p:nvSpPr>
        <p:spPr/>
        <p:txBody>
          <a:bodyPr/>
          <a:lstStyle>
            <a:lvl1pPr>
              <a:defRPr/>
            </a:lvl1pPr>
          </a:lstStyle>
          <a:p>
            <a:pPr>
              <a:defRPr/>
            </a:pPr>
            <a:r>
              <a:rPr lang="en-US" dirty="0" smtClean="0"/>
              <a:t>David Bassett                                   </a:t>
            </a:r>
            <a:r>
              <a:rPr lang="en-US" dirty="0" err="1" smtClean="0"/>
              <a:t>Bassett</a:t>
            </a:r>
            <a:r>
              <a:rPr lang="en-US" dirty="0" smtClean="0"/>
              <a:t> IP Strategies</a:t>
            </a:r>
            <a:endParaRPr lang="en-US" dirty="0"/>
          </a:p>
        </p:txBody>
      </p:sp>
      <p:sp>
        <p:nvSpPr>
          <p:cNvPr id="14" name="Rectangle 15"/>
          <p:cNvSpPr>
            <a:spLocks noGrp="1" noChangeArrowheads="1"/>
          </p:cNvSpPr>
          <p:nvPr>
            <p:ph type="sldNum" sz="quarter" idx="11"/>
          </p:nvPr>
        </p:nvSpPr>
        <p:spPr/>
        <p:txBody>
          <a:bodyPr/>
          <a:lstStyle>
            <a:lvl1pPr>
              <a:defRPr/>
            </a:lvl1pPr>
          </a:lstStyle>
          <a:p>
            <a:pPr>
              <a:defRPr/>
            </a:pPr>
            <a:r>
              <a:rPr lang="en-US" dirty="0" smtClean="0"/>
              <a:t>www.bassett.pro</a:t>
            </a:r>
            <a:endParaRPr lang="en-US" dirty="0"/>
          </a:p>
        </p:txBody>
      </p:sp>
      <p:sp>
        <p:nvSpPr>
          <p:cNvPr id="15" name="Rectangle 13"/>
          <p:cNvSpPr>
            <a:spLocks noGrp="1" noChangeArrowheads="1"/>
          </p:cNvSpPr>
          <p:nvPr>
            <p:ph type="dt" sz="quarter" idx="12"/>
          </p:nvPr>
        </p:nvSpPr>
        <p:spPr/>
        <p:txBody>
          <a:bodyPr/>
          <a:lstStyle>
            <a:lvl1pPr>
              <a:defRPr/>
            </a:lvl1pPr>
          </a:lstStyle>
          <a:p>
            <a:r>
              <a:rPr lang="en-US" dirty="0" smtClean="0"/>
              <a:t>© 2013</a:t>
            </a:r>
            <a:endParaRPr lang="en-US" dirty="0"/>
          </a:p>
        </p:txBody>
      </p:sp>
    </p:spTree>
    <p:extLst>
      <p:ext uri="{BB962C8B-B14F-4D97-AF65-F5344CB8AC3E}">
        <p14:creationId xmlns:p14="http://schemas.microsoft.com/office/powerpoint/2010/main" val="40132416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solidFill>
                  <a:srgbClr val="FFFFFF"/>
                </a:solidFill>
              </a:endParaRPr>
            </a:p>
          </p:txBody>
        </p:sp>
      </p:grpSp>
      <p:sp>
        <p:nvSpPr>
          <p:cNvPr id="109579" name="Rectangle 11"/>
          <p:cNvSpPr>
            <a:spLocks noGrp="1" noChangeArrowheads="1"/>
          </p:cNvSpPr>
          <p:nvPr>
            <p:ph type="ctrTitle" sz="quarter"/>
          </p:nvPr>
        </p:nvSpPr>
        <p:spPr>
          <a:xfrm>
            <a:off x="228600" y="229735"/>
            <a:ext cx="8686800" cy="1446666"/>
          </a:xfrm>
        </p:spPr>
        <p:txBody>
          <a:bodyPr/>
          <a:lstStyle>
            <a:lvl1pPr>
              <a:defRPr/>
            </a:lvl1pPr>
          </a:lstStyle>
          <a:p>
            <a:r>
              <a:rPr lang="en-US" dirty="0" smtClean="0"/>
              <a:t>Click to edit Master title style</a:t>
            </a:r>
            <a:endParaRPr lang="en-US" dirty="0"/>
          </a:p>
        </p:txBody>
      </p:sp>
      <p:sp>
        <p:nvSpPr>
          <p:cNvPr id="109580" name="Rectangle 12"/>
          <p:cNvSpPr>
            <a:spLocks noGrp="1" noChangeArrowheads="1"/>
          </p:cNvSpPr>
          <p:nvPr>
            <p:ph type="subTitle" sz="quarter" idx="1"/>
          </p:nvPr>
        </p:nvSpPr>
        <p:spPr>
          <a:xfrm>
            <a:off x="457200" y="1828801"/>
            <a:ext cx="8305800" cy="4252118"/>
          </a:xfrm>
        </p:spPr>
        <p:txBody>
          <a:bodyPr/>
          <a:lstStyle>
            <a:lvl1pPr marL="457200" indent="-457200" algn="l">
              <a:buFont typeface="Wingdings" pitchFamily="2" charset="2"/>
              <a:buChar char=""/>
              <a:defRPr/>
            </a:lvl1pPr>
          </a:lstStyle>
          <a:p>
            <a:r>
              <a:rPr lang="en-US" dirty="0" smtClean="0"/>
              <a:t>Click to edit Master subtitle style</a:t>
            </a:r>
            <a:endParaRPr lang="en-US" dirty="0"/>
          </a:p>
        </p:txBody>
      </p:sp>
      <p:sp>
        <p:nvSpPr>
          <p:cNvPr id="13" name="Rectangle 14"/>
          <p:cNvSpPr>
            <a:spLocks noGrp="1" noChangeArrowheads="1"/>
          </p:cNvSpPr>
          <p:nvPr>
            <p:ph type="ftr" sz="quarter" idx="10"/>
          </p:nvPr>
        </p:nvSpPr>
        <p:spPr/>
        <p:txBody>
          <a:bodyPr/>
          <a:lstStyle>
            <a:lvl1pPr>
              <a:defRPr/>
            </a:lvl1p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14" name="Rectangle 15"/>
          <p:cNvSpPr>
            <a:spLocks noGrp="1" noChangeArrowheads="1"/>
          </p:cNvSpPr>
          <p:nvPr>
            <p:ph type="sldNum" sz="quarter" idx="11"/>
          </p:nvPr>
        </p:nvSpPr>
        <p:spPr/>
        <p:txBody>
          <a:bodyPr/>
          <a:lstStyle>
            <a:lvl1pPr>
              <a:defRPr/>
            </a:lvl1pPr>
          </a:lstStyle>
          <a:p>
            <a:pPr>
              <a:defRPr/>
            </a:pPr>
            <a:r>
              <a:rPr lang="en-US" dirty="0" smtClean="0">
                <a:solidFill>
                  <a:srgbClr val="FFFFFF"/>
                </a:solidFill>
              </a:rPr>
              <a:t>www.bassett.pro</a:t>
            </a:r>
            <a:endParaRPr lang="en-US" dirty="0">
              <a:solidFill>
                <a:srgbClr val="FFFFFF"/>
              </a:solidFill>
            </a:endParaRPr>
          </a:p>
        </p:txBody>
      </p:sp>
      <p:sp>
        <p:nvSpPr>
          <p:cNvPr id="15" name="Rectangle 13"/>
          <p:cNvSpPr>
            <a:spLocks noGrp="1" noChangeArrowheads="1"/>
          </p:cNvSpPr>
          <p:nvPr>
            <p:ph type="dt" sz="quarter" idx="12"/>
          </p:nvPr>
        </p:nvSpPr>
        <p:spPr/>
        <p:txBody>
          <a:bodyPr/>
          <a:lstStyle>
            <a:lvl1pPr>
              <a:defRPr/>
            </a:lvl1p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41026833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85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smtClean="0"/>
              <a:t>David Bassett                                   </a:t>
            </a:r>
            <a:r>
              <a:rPr lang="en-US" dirty="0" err="1" smtClean="0"/>
              <a:t>Bassett</a:t>
            </a:r>
            <a:r>
              <a:rPr lang="en-US" dirty="0" smtClean="0"/>
              <a:t> IP Strategies</a:t>
            </a:r>
            <a:endParaRPr lang="en-US" dirty="0"/>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r>
              <a:rPr lang="en-US" dirty="0" smtClean="0"/>
              <a:t>www.bassett.pro</a:t>
            </a:r>
            <a:endParaRPr lang="en-US" dirty="0"/>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smtClean="0"/>
              <a:t>© 2013</a:t>
            </a:r>
            <a:endParaRPr lang="en-US" dirty="0"/>
          </a:p>
        </p:txBody>
      </p:sp>
    </p:spTree>
  </p:cSld>
  <p:clrMap bg1="dk2" tx1="lt1" bg2="dk1" tx2="lt2" accent1="accent1" accent2="accent2" accent3="accent3" accent4="accent4" accent5="accent5" accent6="accent6" hlink="hlink" folHlink="folHlink"/>
  <p:sldLayoutIdLst>
    <p:sldLayoutId id="2147483684" r:id="rId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57"/>
                                        </p:tgtEl>
                                        <p:attrNameLst>
                                          <p:attrName>style.visibility</p:attrName>
                                        </p:attrNameLst>
                                      </p:cBhvr>
                                      <p:to>
                                        <p:strVal val="visible"/>
                                      </p:to>
                                    </p:set>
                                    <p:anim calcmode="lin" valueType="num">
                                      <p:cBhvr additive="base">
                                        <p:cTn id="7" dur="500" fill="hold"/>
                                        <p:tgtEl>
                                          <p:spTgt spid="108557"/>
                                        </p:tgtEl>
                                        <p:attrNameLst>
                                          <p:attrName>ppt_x</p:attrName>
                                        </p:attrNameLst>
                                      </p:cBhvr>
                                      <p:tavLst>
                                        <p:tav tm="0">
                                          <p:val>
                                            <p:strVal val="0-#ppt_w/2"/>
                                          </p:val>
                                        </p:tav>
                                        <p:tav tm="100000">
                                          <p:val>
                                            <p:strVal val="#ppt_x"/>
                                          </p:val>
                                        </p:tav>
                                      </p:tavLst>
                                    </p:anim>
                                    <p:anim calcmode="lin" valueType="num">
                                      <p:cBhvr additive="base">
                                        <p:cTn id="8" dur="500" fill="hold"/>
                                        <p:tgtEl>
                                          <p:spTgt spid="108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59">
                                            <p:txEl>
                                              <p:pRg st="0" end="0"/>
                                            </p:txEl>
                                          </p:spTgt>
                                        </p:tgtEl>
                                        <p:attrNameLst>
                                          <p:attrName>style.visibility</p:attrName>
                                        </p:attrNameLst>
                                      </p:cBhvr>
                                      <p:to>
                                        <p:strVal val="visible"/>
                                      </p:to>
                                    </p:set>
                                    <p:anim calcmode="lin" valueType="num">
                                      <p:cBhvr additive="base">
                                        <p:cTn id="13" dur="500" fill="hold"/>
                                        <p:tgtEl>
                                          <p:spTgt spid="1085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59">
                                            <p:txEl>
                                              <p:pRg st="1" end="1"/>
                                            </p:txEl>
                                          </p:spTgt>
                                        </p:tgtEl>
                                        <p:attrNameLst>
                                          <p:attrName>style.visibility</p:attrName>
                                        </p:attrNameLst>
                                      </p:cBhvr>
                                      <p:to>
                                        <p:strVal val="visible"/>
                                      </p:to>
                                    </p:set>
                                    <p:anim calcmode="lin" valueType="num">
                                      <p:cBhvr additive="base">
                                        <p:cTn id="19" dur="500" fill="hold"/>
                                        <p:tgtEl>
                                          <p:spTgt spid="1085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59">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08559">
                                            <p:txEl>
                                              <p:pRg st="2" end="2"/>
                                            </p:txEl>
                                          </p:spTgt>
                                        </p:tgtEl>
                                        <p:attrNameLst>
                                          <p:attrName>style.visibility</p:attrName>
                                        </p:attrNameLst>
                                      </p:cBhvr>
                                      <p:to>
                                        <p:strVal val="visible"/>
                                      </p:to>
                                    </p:set>
                                    <p:anim calcmode="lin" valueType="num">
                                      <p:cBhvr additive="base">
                                        <p:cTn id="24" dur="500" fill="hold"/>
                                        <p:tgtEl>
                                          <p:spTgt spid="10855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08559">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108559">
                                            <p:txEl>
                                              <p:pRg st="3" end="3"/>
                                            </p:txEl>
                                          </p:spTgt>
                                        </p:tgtEl>
                                        <p:attrNameLst>
                                          <p:attrName>style.visibility</p:attrName>
                                        </p:attrNameLst>
                                      </p:cBhvr>
                                      <p:to>
                                        <p:strVal val="visible"/>
                                      </p:to>
                                    </p:set>
                                    <p:anim calcmode="lin" valueType="num">
                                      <p:cBhvr additive="base">
                                        <p:cTn id="29" dur="500" fill="hold"/>
                                        <p:tgtEl>
                                          <p:spTgt spid="108559">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8559">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08559">
                                            <p:txEl>
                                              <p:pRg st="4" end="4"/>
                                            </p:txEl>
                                          </p:spTgt>
                                        </p:tgtEl>
                                        <p:attrNameLst>
                                          <p:attrName>style.visibility</p:attrName>
                                        </p:attrNameLst>
                                      </p:cBhvr>
                                      <p:to>
                                        <p:strVal val="visible"/>
                                      </p:to>
                                    </p:set>
                                    <p:anim calcmode="lin" valueType="num">
                                      <p:cBhvr additive="base">
                                        <p:cTn id="34" dur="500" fill="hold"/>
                                        <p:tgtEl>
                                          <p:spTgt spid="108559">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085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7" grpId="0"/>
      <p:bldP spid="108559" grpId="0" uiExpand="1" build="p">
        <p:tmplLst>
          <p:tmpl lvl="1">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Lst>
      </p:bldP>
    </p:bldLst>
  </p:timing>
  <p:hf hdr="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85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r>
              <a:rPr lang="en-US" dirty="0" smtClean="0">
                <a:solidFill>
                  <a:srgbClr val="FFFFFF"/>
                </a:solidFill>
              </a:rPr>
              <a:t>www.bassett.pro</a:t>
            </a:r>
            <a:endParaRPr lang="en-US" dirty="0">
              <a:solidFill>
                <a:srgbClr val="FFFFFF"/>
              </a:solidFill>
            </a:endParaRPr>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389922021"/>
      </p:ext>
    </p:extLst>
  </p:cSld>
  <p:clrMap bg1="dk2" tx1="lt1" bg2="dk1" tx2="lt2" accent1="accent1" accent2="accent2" accent3="accent3" accent4="accent4" accent5="accent5" accent6="accent6" hlink="hlink" folHlink="folHlink"/>
  <p:sldLayoutIdLst>
    <p:sldLayoutId id="2147483698" r:id="rId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57"/>
                                        </p:tgtEl>
                                        <p:attrNameLst>
                                          <p:attrName>style.visibility</p:attrName>
                                        </p:attrNameLst>
                                      </p:cBhvr>
                                      <p:to>
                                        <p:strVal val="visible"/>
                                      </p:to>
                                    </p:set>
                                    <p:anim calcmode="lin" valueType="num">
                                      <p:cBhvr additive="base">
                                        <p:cTn id="7" dur="500" fill="hold"/>
                                        <p:tgtEl>
                                          <p:spTgt spid="108557"/>
                                        </p:tgtEl>
                                        <p:attrNameLst>
                                          <p:attrName>ppt_x</p:attrName>
                                        </p:attrNameLst>
                                      </p:cBhvr>
                                      <p:tavLst>
                                        <p:tav tm="0">
                                          <p:val>
                                            <p:strVal val="0-#ppt_w/2"/>
                                          </p:val>
                                        </p:tav>
                                        <p:tav tm="100000">
                                          <p:val>
                                            <p:strVal val="#ppt_x"/>
                                          </p:val>
                                        </p:tav>
                                      </p:tavLst>
                                    </p:anim>
                                    <p:anim calcmode="lin" valueType="num">
                                      <p:cBhvr additive="base">
                                        <p:cTn id="8" dur="500" fill="hold"/>
                                        <p:tgtEl>
                                          <p:spTgt spid="108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59">
                                            <p:txEl>
                                              <p:pRg st="0" end="0"/>
                                            </p:txEl>
                                          </p:spTgt>
                                        </p:tgtEl>
                                        <p:attrNameLst>
                                          <p:attrName>style.visibility</p:attrName>
                                        </p:attrNameLst>
                                      </p:cBhvr>
                                      <p:to>
                                        <p:strVal val="visible"/>
                                      </p:to>
                                    </p:set>
                                    <p:anim calcmode="lin" valueType="num">
                                      <p:cBhvr additive="base">
                                        <p:cTn id="13" dur="500" fill="hold"/>
                                        <p:tgtEl>
                                          <p:spTgt spid="1085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85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8559">
                                            <p:txEl>
                                              <p:pRg st="1" end="1"/>
                                            </p:txEl>
                                          </p:spTgt>
                                        </p:tgtEl>
                                        <p:attrNameLst>
                                          <p:attrName>style.visibility</p:attrName>
                                        </p:attrNameLst>
                                      </p:cBhvr>
                                      <p:to>
                                        <p:strVal val="visible"/>
                                      </p:to>
                                    </p:set>
                                    <p:anim calcmode="lin" valueType="num">
                                      <p:cBhvr additive="base">
                                        <p:cTn id="19" dur="500" fill="hold"/>
                                        <p:tgtEl>
                                          <p:spTgt spid="1085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59">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108559">
                                            <p:txEl>
                                              <p:pRg st="2" end="2"/>
                                            </p:txEl>
                                          </p:spTgt>
                                        </p:tgtEl>
                                        <p:attrNameLst>
                                          <p:attrName>style.visibility</p:attrName>
                                        </p:attrNameLst>
                                      </p:cBhvr>
                                      <p:to>
                                        <p:strVal val="visible"/>
                                      </p:to>
                                    </p:set>
                                    <p:anim calcmode="lin" valueType="num">
                                      <p:cBhvr additive="base">
                                        <p:cTn id="24" dur="500" fill="hold"/>
                                        <p:tgtEl>
                                          <p:spTgt spid="10855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08559">
                                            <p:txEl>
                                              <p:pRg st="2" end="2"/>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108559">
                                            <p:txEl>
                                              <p:pRg st="3" end="3"/>
                                            </p:txEl>
                                          </p:spTgt>
                                        </p:tgtEl>
                                        <p:attrNameLst>
                                          <p:attrName>style.visibility</p:attrName>
                                        </p:attrNameLst>
                                      </p:cBhvr>
                                      <p:to>
                                        <p:strVal val="visible"/>
                                      </p:to>
                                    </p:set>
                                    <p:anim calcmode="lin" valueType="num">
                                      <p:cBhvr additive="base">
                                        <p:cTn id="29" dur="500" fill="hold"/>
                                        <p:tgtEl>
                                          <p:spTgt spid="108559">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8559">
                                            <p:txEl>
                                              <p:pRg st="3" end="3"/>
                                            </p:txEl>
                                          </p:spTgt>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08559">
                                            <p:txEl>
                                              <p:pRg st="4" end="4"/>
                                            </p:txEl>
                                          </p:spTgt>
                                        </p:tgtEl>
                                        <p:attrNameLst>
                                          <p:attrName>style.visibility</p:attrName>
                                        </p:attrNameLst>
                                      </p:cBhvr>
                                      <p:to>
                                        <p:strVal val="visible"/>
                                      </p:to>
                                    </p:set>
                                    <p:anim calcmode="lin" valueType="num">
                                      <p:cBhvr additive="base">
                                        <p:cTn id="34" dur="500" fill="hold"/>
                                        <p:tgtEl>
                                          <p:spTgt spid="108559">
                                            <p:txEl>
                                              <p:pRg st="4" end="4"/>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085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7" grpId="0"/>
      <p:bldP spid="108559" grpId="0" uiExpand="1" build="p">
        <p:tmplLst>
          <p:tmpl lvl="1">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click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afterEffect">
                  <p:stCondLst>
                    <p:cond delay="0"/>
                  </p:stCondLst>
                  <p:childTnLst>
                    <p:set>
                      <p:cBhvr>
                        <p:cTn dur="1" fill="hold">
                          <p:stCondLst>
                            <p:cond delay="0"/>
                          </p:stCondLst>
                        </p:cTn>
                        <p:tgtEl>
                          <p:spTgt spid="108559"/>
                        </p:tgtEl>
                        <p:attrNameLst>
                          <p:attrName>style.visibility</p:attrName>
                        </p:attrNameLst>
                      </p:cBhvr>
                      <p:to>
                        <p:strVal val="visible"/>
                      </p:to>
                    </p:set>
                    <p:anim calcmode="lin" valueType="num">
                      <p:cBhvr additive="base">
                        <p:cTn dur="500" fill="hold"/>
                        <p:tgtEl>
                          <p:spTgt spid="108559"/>
                        </p:tgtEl>
                        <p:attrNameLst>
                          <p:attrName>ppt_x</p:attrName>
                        </p:attrNameLst>
                      </p:cBhvr>
                      <p:tavLst>
                        <p:tav tm="0">
                          <p:val>
                            <p:strVal val="0-#ppt_w/2"/>
                          </p:val>
                        </p:tav>
                        <p:tav tm="100000">
                          <p:val>
                            <p:strVal val="#ppt_x"/>
                          </p:val>
                        </p:tav>
                      </p:tavLst>
                    </p:anim>
                    <p:anim calcmode="lin" valueType="num">
                      <p:cBhvr additive="base">
                        <p:cTn dur="500" fill="hold"/>
                        <p:tgtEl>
                          <p:spTgt spid="108559"/>
                        </p:tgtEl>
                        <p:attrNameLst>
                          <p:attrName>ppt_y</p:attrName>
                        </p:attrNameLst>
                      </p:cBhvr>
                      <p:tavLst>
                        <p:tav tm="0">
                          <p:val>
                            <p:strVal val="#ppt_y"/>
                          </p:val>
                        </p:tav>
                        <p:tav tm="100000">
                          <p:val>
                            <p:strVal val="#ppt_y"/>
                          </p:val>
                        </p:tav>
                      </p:tavLst>
                    </p:anim>
                  </p:childTnLst>
                </p:cTn>
              </p:par>
            </p:tnLst>
          </p:tmpl>
        </p:tmplLst>
      </p:bldP>
    </p:bldLst>
  </p:timing>
  <p:hf hdr="0"/>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mailto:dbassett@bassett.pro"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bassett.pro/" TargetMode="External"/><Relationship Id="rId4" Type="http://schemas.openxmlformats.org/officeDocument/2006/relationships/hyperlink" Target="http://www.linkedin.com/in/davebasset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3"/>
          <p:cNvSpPr>
            <a:spLocks noGrp="1" noChangeArrowheads="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 2013</a:t>
            </a:r>
            <a:endParaRPr lang="en-US" dirty="0"/>
          </a:p>
        </p:txBody>
      </p:sp>
      <p:sp>
        <p:nvSpPr>
          <p:cNvPr id="3075" name="Rectangle 14"/>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2050" name="Rectangle 2"/>
          <p:cNvSpPr>
            <a:spLocks noGrp="1" noChangeArrowheads="1"/>
          </p:cNvSpPr>
          <p:nvPr>
            <p:ph type="ctrTitle"/>
          </p:nvPr>
        </p:nvSpPr>
        <p:spPr>
          <a:xfrm>
            <a:off x="685800" y="990600"/>
            <a:ext cx="7772400" cy="1470025"/>
          </a:xfrm>
        </p:spPr>
        <p:txBody>
          <a:bodyPr/>
          <a:lstStyle/>
          <a:p>
            <a:pPr>
              <a:defRPr/>
            </a:pPr>
            <a:r>
              <a:rPr lang="en-US" dirty="0" smtClean="0"/>
              <a:t>Patenting Under</a:t>
            </a:r>
            <a:br>
              <a:rPr lang="en-US" dirty="0" smtClean="0"/>
            </a:br>
            <a:r>
              <a:rPr lang="en-US" dirty="0" smtClean="0"/>
              <a:t>The America Invents Act</a:t>
            </a:r>
          </a:p>
        </p:txBody>
      </p:sp>
      <p:sp>
        <p:nvSpPr>
          <p:cNvPr id="2051" name="Rectangle 3"/>
          <p:cNvSpPr>
            <a:spLocks noGrp="1" noChangeArrowheads="1"/>
          </p:cNvSpPr>
          <p:nvPr>
            <p:ph type="subTitle" idx="1"/>
          </p:nvPr>
        </p:nvSpPr>
        <p:spPr>
          <a:xfrm>
            <a:off x="1371600" y="2971800"/>
            <a:ext cx="6400800" cy="1752600"/>
          </a:xfrm>
        </p:spPr>
        <p:txBody>
          <a:bodyPr/>
          <a:lstStyle/>
          <a:p>
            <a:r>
              <a:rPr lang="en-US" dirty="0" smtClean="0"/>
              <a:t>How Your Ability to Patent Your Invention Has Been Altered</a:t>
            </a:r>
          </a:p>
          <a:p>
            <a:r>
              <a:rPr lang="en-US" dirty="0" smtClean="0"/>
              <a:t>&amp; How You Can Protect Your Invention</a:t>
            </a:r>
          </a:p>
          <a:p>
            <a:endParaRPr lang="en-US" dirty="0" smtClean="0">
              <a:latin typeface="Garamond" pitchFamily="18" charset="0"/>
            </a:endParaRPr>
          </a:p>
          <a:p>
            <a:r>
              <a:rPr lang="en-US" sz="2400" b="1" dirty="0"/>
              <a:t>July 26, 2013</a:t>
            </a:r>
          </a:p>
        </p:txBody>
      </p:sp>
      <p:sp>
        <p:nvSpPr>
          <p:cNvPr id="6" name="Slide Number Placeholder 5"/>
          <p:cNvSpPr>
            <a:spLocks noGrp="1"/>
          </p:cNvSpPr>
          <p:nvPr>
            <p:ph type="sldNum" sz="quarter" idx="11"/>
          </p:nvPr>
        </p:nvSpPr>
        <p:spPr/>
        <p:txBody>
          <a:bodyPr/>
          <a:lstStyle/>
          <a:p>
            <a:pPr>
              <a:defRPr/>
            </a:pPr>
            <a:r>
              <a:rPr lang="en-US" smtClean="0"/>
              <a:t>www.bassett.pro</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Patent Basics</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Date Placeholder 4"/>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
        <p:nvSpPr>
          <p:cNvPr id="6" name="Rectangle 3"/>
          <p:cNvSpPr>
            <a:spLocks noGrp="1" noChangeArrowheads="1"/>
          </p:cNvSpPr>
          <p:nvPr>
            <p:ph type="subTitle" sz="quarter" idx="1"/>
          </p:nvPr>
        </p:nvSpPr>
        <p:spPr/>
        <p:txBody>
          <a:bodyPr/>
          <a:lstStyle/>
          <a:p>
            <a:pPr algn="l">
              <a:defRPr/>
            </a:pPr>
            <a:r>
              <a:rPr lang="en-US" dirty="0" smtClean="0"/>
              <a:t>Who </a:t>
            </a:r>
            <a:r>
              <a:rPr lang="en-US" dirty="0"/>
              <a:t>Can Obtain a Patent</a:t>
            </a:r>
            <a:r>
              <a:rPr lang="en-US" dirty="0" smtClean="0"/>
              <a:t>?</a:t>
            </a:r>
          </a:p>
          <a:p>
            <a:pPr marL="798513" lvl="1" indent="-457200">
              <a:buFont typeface="Wingdings" pitchFamily="2" charset="2"/>
              <a:buChar char=""/>
              <a:defRPr/>
            </a:pPr>
            <a:r>
              <a:rPr lang="en-US" dirty="0" smtClean="0"/>
              <a:t>An inventor or his assignee is eligible to receive a patent for his invention.</a:t>
            </a:r>
          </a:p>
          <a:p>
            <a:pPr marL="749300" lvl="1" indent="-401638">
              <a:buFont typeface="Wingdings" pitchFamily="2" charset="2"/>
              <a:buChar char=""/>
              <a:defRPr/>
            </a:pPr>
            <a:r>
              <a:rPr lang="en-US" dirty="0" smtClean="0"/>
              <a:t>ALL inventors must be included.</a:t>
            </a:r>
          </a:p>
          <a:p>
            <a:pPr marL="804863" lvl="1" indent="-457200">
              <a:buFont typeface="Wingdings" pitchFamily="2" charset="2"/>
              <a:buChar char=""/>
              <a:defRPr/>
            </a:pPr>
            <a:r>
              <a:rPr lang="en-US" dirty="0" smtClean="0"/>
              <a:t>Non-inventors are not included as inventors.</a:t>
            </a:r>
          </a:p>
        </p:txBody>
      </p:sp>
      <p:sp>
        <p:nvSpPr>
          <p:cNvPr id="7" name="Slide Number Placeholder 6"/>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Tree>
    <p:extLst>
      <p:ext uri="{BB962C8B-B14F-4D97-AF65-F5344CB8AC3E}">
        <p14:creationId xmlns:p14="http://schemas.microsoft.com/office/powerpoint/2010/main" val="197482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smtClean="0"/>
              <a:t>Leahy-Smith </a:t>
            </a:r>
            <a:br>
              <a:rPr lang="en-US" dirty="0" smtClean="0"/>
            </a:br>
            <a:r>
              <a:rPr lang="en-US" dirty="0" smtClean="0"/>
              <a:t>America Invents Act</a:t>
            </a:r>
            <a:endParaRPr lang="en-US" dirty="0"/>
          </a:p>
        </p:txBody>
      </p:sp>
      <p:sp>
        <p:nvSpPr>
          <p:cNvPr id="10" name="Subtitle 9"/>
          <p:cNvSpPr>
            <a:spLocks noGrp="1"/>
          </p:cNvSpPr>
          <p:nvPr>
            <p:ph type="subTitle" sz="quarter" idx="1"/>
          </p:nvPr>
        </p:nvSpPr>
        <p:spPr>
          <a:xfrm>
            <a:off x="457200" y="1828800"/>
            <a:ext cx="8305800" cy="4252118"/>
          </a:xfrm>
        </p:spPr>
        <p:txBody>
          <a:bodyPr/>
          <a:lstStyle/>
          <a:p>
            <a:r>
              <a:rPr lang="en-US" dirty="0" smtClean="0"/>
              <a:t>Enacted September 16, 2011</a:t>
            </a:r>
          </a:p>
          <a:p>
            <a:r>
              <a:rPr lang="en-US" dirty="0" smtClean="0"/>
              <a:t>What Does It Do?</a:t>
            </a:r>
          </a:p>
          <a:p>
            <a:pPr lvl="1"/>
            <a:r>
              <a:rPr lang="en-US" dirty="0" smtClean="0"/>
              <a:t>“1</a:t>
            </a:r>
            <a:r>
              <a:rPr lang="en-US" baseline="30000" dirty="0" smtClean="0"/>
              <a:t>st</a:t>
            </a:r>
            <a:r>
              <a:rPr lang="en-US" dirty="0" smtClean="0"/>
              <a:t> to File” (Formerly “1</a:t>
            </a:r>
            <a:r>
              <a:rPr lang="en-US" baseline="30000" dirty="0" smtClean="0"/>
              <a:t>st</a:t>
            </a:r>
            <a:r>
              <a:rPr lang="en-US" dirty="0" smtClean="0"/>
              <a:t> to Invent”) (3/16/13)</a:t>
            </a:r>
          </a:p>
          <a:p>
            <a:pPr lvl="1"/>
            <a:r>
              <a:rPr lang="en-US" dirty="0" smtClean="0"/>
              <a:t>Added Post Grant Review</a:t>
            </a:r>
          </a:p>
          <a:p>
            <a:pPr lvl="1"/>
            <a:r>
              <a:rPr lang="en-US" dirty="0" smtClean="0"/>
              <a:t>Added ‘</a:t>
            </a:r>
            <a:r>
              <a:rPr lang="en-US" dirty="0" err="1" smtClean="0"/>
              <a:t>Microentity</a:t>
            </a:r>
            <a:r>
              <a:rPr lang="en-US" dirty="0" smtClean="0"/>
              <a:t>’ Discounts</a:t>
            </a:r>
          </a:p>
          <a:p>
            <a:pPr lvl="1"/>
            <a:r>
              <a:rPr lang="en-US" dirty="0" smtClean="0"/>
              <a:t>Increased </a:t>
            </a:r>
            <a:r>
              <a:rPr lang="en-US" dirty="0"/>
              <a:t>Incentives to File </a:t>
            </a:r>
            <a:r>
              <a:rPr lang="en-US" dirty="0" smtClean="0"/>
              <a:t>Electronically</a:t>
            </a:r>
          </a:p>
          <a:p>
            <a:pPr lvl="1"/>
            <a:r>
              <a:rPr lang="en-US" dirty="0" smtClean="0"/>
              <a:t>Added a Prior Use Defense of Infringement</a:t>
            </a:r>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320082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smtClean="0"/>
              <a:t>Leahy-Smith </a:t>
            </a:r>
            <a:br>
              <a:rPr lang="en-US" dirty="0" smtClean="0"/>
            </a:br>
            <a:r>
              <a:rPr lang="en-US" dirty="0" smtClean="0"/>
              <a:t>America Invents Act</a:t>
            </a:r>
            <a:endParaRPr lang="en-US" dirty="0"/>
          </a:p>
        </p:txBody>
      </p:sp>
      <p:sp>
        <p:nvSpPr>
          <p:cNvPr id="10" name="Subtitle 9"/>
          <p:cNvSpPr>
            <a:spLocks noGrp="1"/>
          </p:cNvSpPr>
          <p:nvPr>
            <p:ph type="subTitle" sz="quarter" idx="1"/>
          </p:nvPr>
        </p:nvSpPr>
        <p:spPr/>
        <p:txBody>
          <a:bodyPr/>
          <a:lstStyle/>
          <a:p>
            <a:r>
              <a:rPr lang="en-US" dirty="0" smtClean="0"/>
              <a:t>What Does It Do? (Continued)</a:t>
            </a:r>
          </a:p>
          <a:p>
            <a:pPr lvl="1"/>
            <a:r>
              <a:rPr lang="en-US" dirty="0" smtClean="0"/>
              <a:t>Reduced Opportunities for Patent Trolls</a:t>
            </a:r>
          </a:p>
          <a:p>
            <a:pPr lvl="1"/>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7205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pic>
        <p:nvPicPr>
          <p:cNvPr id="1026" name="Picture 2" descr="C:\Users\Dave\Basstat\AIA 05-25-12\royalty-free-troll-clipart-illustration-105481613269810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762000"/>
            <a:ext cx="50800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725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smtClean="0"/>
              <a:t>Leahy-Smith </a:t>
            </a:r>
            <a:br>
              <a:rPr lang="en-US" dirty="0" smtClean="0"/>
            </a:br>
            <a:r>
              <a:rPr lang="en-US" dirty="0" smtClean="0"/>
              <a:t>America Invents Act</a:t>
            </a:r>
            <a:endParaRPr lang="en-US" dirty="0"/>
          </a:p>
        </p:txBody>
      </p:sp>
      <p:sp>
        <p:nvSpPr>
          <p:cNvPr id="10" name="Subtitle 9"/>
          <p:cNvSpPr>
            <a:spLocks noGrp="1"/>
          </p:cNvSpPr>
          <p:nvPr>
            <p:ph type="subTitle" sz="quarter" idx="1"/>
          </p:nvPr>
        </p:nvSpPr>
        <p:spPr/>
        <p:txBody>
          <a:bodyPr/>
          <a:lstStyle/>
          <a:p>
            <a:r>
              <a:rPr lang="en-US" dirty="0" smtClean="0"/>
              <a:t>What Does It Do? (Continued)</a:t>
            </a:r>
          </a:p>
          <a:p>
            <a:pPr lvl="1"/>
            <a:r>
              <a:rPr lang="en-US" dirty="0" smtClean="0"/>
              <a:t>Reduced Opportunities for Patent Trolls</a:t>
            </a:r>
          </a:p>
          <a:p>
            <a:pPr lvl="1"/>
            <a:r>
              <a:rPr lang="en-US" dirty="0" smtClean="0"/>
              <a:t>States Do Not Have Jurisdiction</a:t>
            </a:r>
          </a:p>
          <a:p>
            <a:pPr lvl="1"/>
            <a:r>
              <a:rPr lang="en-US" dirty="0" smtClean="0"/>
              <a:t>Limited Opportunity for Class Action Suits</a:t>
            </a:r>
          </a:p>
          <a:p>
            <a:pPr lvl="1"/>
            <a:r>
              <a:rPr lang="en-US" dirty="0" smtClean="0"/>
              <a:t>Monetary Awards for ‘False Marking’ Go to Fed – Individuals Can’t Receive Damages</a:t>
            </a:r>
          </a:p>
          <a:p>
            <a:pPr lvl="1"/>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255252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 calcmode="lin" valueType="num">
                                      <p:cBhvr additive="base">
                                        <p:cTn id="17"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 calcmode="lin" valueType="num">
                                      <p:cBhvr additive="base">
                                        <p:cTn id="29"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smtClean="0"/>
              <a:t>Leahy-Smith </a:t>
            </a:r>
            <a:br>
              <a:rPr lang="en-US" dirty="0" smtClean="0"/>
            </a:br>
            <a:r>
              <a:rPr lang="en-US" dirty="0" smtClean="0"/>
              <a:t>America Invents Act</a:t>
            </a:r>
            <a:endParaRPr lang="en-US" dirty="0"/>
          </a:p>
        </p:txBody>
      </p:sp>
      <p:sp>
        <p:nvSpPr>
          <p:cNvPr id="10" name="Subtitle 9"/>
          <p:cNvSpPr>
            <a:spLocks noGrp="1"/>
          </p:cNvSpPr>
          <p:nvPr>
            <p:ph type="subTitle" sz="quarter" idx="1"/>
          </p:nvPr>
        </p:nvSpPr>
        <p:spPr/>
        <p:txBody>
          <a:bodyPr/>
          <a:lstStyle/>
          <a:p>
            <a:r>
              <a:rPr lang="en-US" dirty="0" smtClean="0"/>
              <a:t>What Does It Do? (Continued)</a:t>
            </a:r>
          </a:p>
          <a:p>
            <a:pPr lvl="1"/>
            <a:r>
              <a:rPr lang="en-US" dirty="0" smtClean="0"/>
              <a:t>Increased Opportunity for 3</a:t>
            </a:r>
            <a:r>
              <a:rPr lang="en-US" baseline="30000" dirty="0" smtClean="0"/>
              <a:t>rd</a:t>
            </a:r>
            <a:r>
              <a:rPr lang="en-US" dirty="0" smtClean="0"/>
              <a:t> Party Submissions</a:t>
            </a:r>
          </a:p>
          <a:p>
            <a:pPr lvl="1"/>
            <a:r>
              <a:rPr lang="en-US" dirty="0" smtClean="0"/>
              <a:t>Tax Avoidance Methods are ‘Prior Art’</a:t>
            </a:r>
          </a:p>
          <a:p>
            <a:pPr lvl="1"/>
            <a:r>
              <a:rPr lang="en-US" dirty="0" smtClean="0"/>
              <a:t>Humans Are </a:t>
            </a:r>
            <a:r>
              <a:rPr lang="en-US" dirty="0" err="1" smtClean="0"/>
              <a:t>Unpatentable</a:t>
            </a:r>
            <a:endParaRPr lang="en-US" dirty="0" smtClean="0"/>
          </a:p>
          <a:p>
            <a:pPr lvl="1"/>
            <a:r>
              <a:rPr lang="en-US" dirty="0" smtClean="0"/>
              <a:t>Effectively Removed </a:t>
            </a:r>
            <a:r>
              <a:rPr lang="en-US" dirty="0"/>
              <a:t>‘Best Mode’ Requirement</a:t>
            </a:r>
          </a:p>
          <a:p>
            <a:pPr lvl="1"/>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302746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dirty="0" smtClean="0"/>
              <a:t>Leahy-Smith </a:t>
            </a:r>
            <a:br>
              <a:rPr lang="en-US" dirty="0" smtClean="0"/>
            </a:br>
            <a:r>
              <a:rPr lang="en-US" dirty="0" smtClean="0"/>
              <a:t>America Invents Act</a:t>
            </a:r>
            <a:endParaRPr lang="en-US" dirty="0"/>
          </a:p>
        </p:txBody>
      </p:sp>
      <p:sp>
        <p:nvSpPr>
          <p:cNvPr id="10" name="Subtitle 9"/>
          <p:cNvSpPr>
            <a:spLocks noGrp="1"/>
          </p:cNvSpPr>
          <p:nvPr>
            <p:ph type="subTitle" sz="quarter" idx="1"/>
          </p:nvPr>
        </p:nvSpPr>
        <p:spPr/>
        <p:txBody>
          <a:bodyPr/>
          <a:lstStyle/>
          <a:p>
            <a:r>
              <a:rPr lang="en-US" dirty="0" smtClean="0"/>
              <a:t>What Does It Do? (Continued)</a:t>
            </a:r>
          </a:p>
          <a:p>
            <a:pPr lvl="1"/>
            <a:r>
              <a:rPr lang="en-US" dirty="0" smtClean="0"/>
              <a:t>Included </a:t>
            </a:r>
            <a:r>
              <a:rPr lang="en-US" dirty="0"/>
              <a:t>Provisions for Studies of Effects of </a:t>
            </a:r>
            <a:r>
              <a:rPr lang="en-US" dirty="0" smtClean="0"/>
              <a:t>Law</a:t>
            </a:r>
          </a:p>
          <a:p>
            <a:pPr lvl="1"/>
            <a:r>
              <a:rPr lang="en-US" dirty="0" smtClean="0"/>
              <a:t>Allows for Prioritized Examination</a:t>
            </a:r>
          </a:p>
          <a:p>
            <a:pPr lvl="1"/>
            <a:r>
              <a:rPr lang="en-US" dirty="0" smtClean="0"/>
              <a:t>Not Hiring an Attorney is NOT Grounds for ‘Willful’ Infringement</a:t>
            </a:r>
          </a:p>
          <a:p>
            <a:pPr lvl="1"/>
            <a:r>
              <a:rPr lang="en-US" dirty="0"/>
              <a:t>Changes Title of Appeals </a:t>
            </a:r>
            <a:r>
              <a:rPr lang="en-US" dirty="0" smtClean="0"/>
              <a:t>Board</a:t>
            </a:r>
          </a:p>
          <a:p>
            <a:pPr lvl="1"/>
            <a:r>
              <a:rPr lang="en-US" dirty="0" smtClean="0"/>
              <a:t>A Few Other Changes (Primarily Technical)</a:t>
            </a:r>
            <a:endParaRPr lang="en-US" dirty="0"/>
          </a:p>
          <a:p>
            <a:pPr lvl="1"/>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80219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a:t>
            </a:r>
            <a:r>
              <a:rPr lang="en-US" dirty="0" smtClean="0"/>
              <a:t>Does </a:t>
            </a:r>
            <a:r>
              <a:rPr lang="en-US" dirty="0"/>
              <a:t>It </a:t>
            </a:r>
            <a:r>
              <a:rPr lang="en-US" dirty="0" smtClean="0"/>
              <a:t>Work?</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Conceives An Invention</a:t>
            </a:r>
          </a:p>
          <a:p>
            <a:pPr lvl="1" indent="-457200">
              <a:buFont typeface="Wingdings" pitchFamily="2" charset="2"/>
              <a:buChar char=""/>
            </a:pPr>
            <a:r>
              <a:rPr lang="en-US" dirty="0" smtClean="0"/>
              <a:t>i.e., the EUREKA moment!</a:t>
            </a:r>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90168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smtClean="0">
                <a:solidFill>
                  <a:srgbClr val="FFFFFF"/>
                </a:solidFill>
              </a:rPr>
              <a:t>© 2013</a:t>
            </a:r>
            <a:endParaRPr lang="en-US" dirty="0">
              <a:solidFill>
                <a:srgbClr val="FFFFFF"/>
              </a:solidFill>
            </a:endParaRPr>
          </a:p>
        </p:txBody>
      </p:sp>
      <p:sp>
        <p:nvSpPr>
          <p:cNvPr id="7" name="Litebulb"/>
          <p:cNvSpPr>
            <a:spLocks noEditPoints="1" noChangeArrowheads="1"/>
          </p:cNvSpPr>
          <p:nvPr/>
        </p:nvSpPr>
        <p:spPr bwMode="auto">
          <a:xfrm>
            <a:off x="3033713" y="1119188"/>
            <a:ext cx="3076575" cy="4619625"/>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529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a:t>
            </a:r>
            <a:r>
              <a:rPr lang="en-US" dirty="0" smtClean="0"/>
              <a:t>Does </a:t>
            </a:r>
            <a:r>
              <a:rPr lang="en-US" dirty="0"/>
              <a:t>It </a:t>
            </a:r>
            <a:r>
              <a:rPr lang="en-US" dirty="0" smtClean="0"/>
              <a:t>Work?</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Conceives An Invention</a:t>
            </a:r>
          </a:p>
          <a:p>
            <a:pPr lvl="1" indent="-457200">
              <a:buFont typeface="Wingdings" pitchFamily="2" charset="2"/>
              <a:buChar char=""/>
            </a:pPr>
            <a:r>
              <a:rPr lang="en-US" dirty="0" smtClean="0"/>
              <a:t>i.e., the EUREKA moment!</a:t>
            </a:r>
          </a:p>
          <a:p>
            <a:pPr lvl="1" indent="-457200">
              <a:buFont typeface="Wingdings" pitchFamily="2" charset="2"/>
              <a:buChar char=""/>
            </a:pPr>
            <a:r>
              <a:rPr lang="en-US" dirty="0" smtClean="0"/>
              <a:t>Inventor Works Diligently To Perfect The Invention</a:t>
            </a:r>
          </a:p>
          <a:p>
            <a:pPr lvl="1" indent="-457200">
              <a:buFont typeface="Wingdings" pitchFamily="2" charset="2"/>
              <a:buChar char=""/>
            </a:pPr>
            <a:r>
              <a:rPr lang="en-US" dirty="0" smtClean="0"/>
              <a:t>Inventor Reduces Invention to Practice</a:t>
            </a:r>
          </a:p>
          <a:p>
            <a:pPr lvl="2" indent="-457200">
              <a:buFont typeface="Wingdings" pitchFamily="2" charset="2"/>
              <a:buChar char=""/>
            </a:pPr>
            <a:r>
              <a:rPr lang="en-US" dirty="0" err="1" smtClean="0"/>
              <a:t>ARtP</a:t>
            </a:r>
            <a:endParaRPr lang="en-US" dirty="0" smtClean="0"/>
          </a:p>
          <a:p>
            <a:pPr lvl="2" indent="-457200">
              <a:buFont typeface="Wingdings" pitchFamily="2" charset="2"/>
              <a:buChar char=""/>
            </a:pPr>
            <a:r>
              <a:rPr lang="en-US" dirty="0" err="1" smtClean="0"/>
              <a:t>CRtP</a:t>
            </a:r>
            <a:endParaRPr lang="en-US" dirty="0" smtClean="0"/>
          </a:p>
          <a:p>
            <a:pPr lvl="1" indent="-457200">
              <a:buFont typeface="Wingdings" pitchFamily="2" charset="2"/>
              <a:buChar char=""/>
            </a:pPr>
            <a:r>
              <a:rPr lang="en-US" dirty="0" smtClean="0"/>
              <a:t>Patentability Search</a:t>
            </a:r>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423402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 presetClass="entr" presetSubtype="8" fill="hold" grpId="0" nodeType="afterEffect">
                                  <p:stCondLst>
                                    <p:cond delay="2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grpId="0" nodeType="afterEffect">
                                  <p:stCondLst>
                                    <p:cond delay="400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28601"/>
            <a:ext cx="7772400" cy="1219199"/>
          </a:xfrm>
        </p:spPr>
        <p:txBody>
          <a:bodyPr/>
          <a:lstStyle/>
          <a:p>
            <a:r>
              <a:rPr lang="en-US" sz="3200" dirty="0" smtClean="0"/>
              <a:t>DISCLAIMER</a:t>
            </a:r>
            <a:endParaRPr lang="en-US" sz="3200" dirty="0"/>
          </a:p>
        </p:txBody>
      </p:sp>
      <p:sp>
        <p:nvSpPr>
          <p:cNvPr id="3" name="Subtitle 2"/>
          <p:cNvSpPr>
            <a:spLocks noGrp="1"/>
          </p:cNvSpPr>
          <p:nvPr>
            <p:ph type="subTitle" sz="quarter" idx="1"/>
          </p:nvPr>
        </p:nvSpPr>
        <p:spPr>
          <a:xfrm>
            <a:off x="1371600" y="1143000"/>
            <a:ext cx="6400800" cy="1752600"/>
          </a:xfrm>
        </p:spPr>
        <p:txBody>
          <a:bodyPr/>
          <a:lstStyle/>
          <a:p>
            <a:r>
              <a:rPr lang="en-US" sz="2800" dirty="0" smtClean="0"/>
              <a:t>The material covered in this presentation is public information and is intended solely for educational purposes to aid in understanding U.S. patent law.  The material covered is not individualized legal advice and reflects the views and opinions of the presenter.  While every attempt was made to insure the material covered is accurate, there may be errors or omissions for which any liability is disclaimed.  </a:t>
            </a:r>
            <a:endParaRPr lang="en-US" sz="2800" dirty="0"/>
          </a:p>
        </p:txBody>
      </p:sp>
      <p:sp>
        <p:nvSpPr>
          <p:cNvPr id="4" name="Footer Placeholder 3"/>
          <p:cNvSpPr>
            <a:spLocks noGrp="1"/>
          </p:cNvSpPr>
          <p:nvPr>
            <p:ph type="ftr" sz="quarter" idx="10"/>
          </p:nvPr>
        </p:nvSpPr>
        <p:spPr/>
        <p:txBody>
          <a:bodyPr/>
          <a:lstStyle/>
          <a:p>
            <a:pPr>
              <a:defRPr/>
            </a:pPr>
            <a:r>
              <a:rPr lang="en-US" dirty="0" smtClean="0"/>
              <a:t>David Bassett                                   </a:t>
            </a:r>
            <a:r>
              <a:rPr lang="en-US" dirty="0" err="1" smtClean="0"/>
              <a:t>Bassett</a:t>
            </a:r>
            <a:r>
              <a:rPr lang="en-US" dirty="0" smtClean="0"/>
              <a:t> IP Strategies</a:t>
            </a:r>
            <a:endParaRPr lang="en-US" dirty="0"/>
          </a:p>
        </p:txBody>
      </p:sp>
      <p:sp>
        <p:nvSpPr>
          <p:cNvPr id="5" name="Slide Number Placeholder 4"/>
          <p:cNvSpPr>
            <a:spLocks noGrp="1"/>
          </p:cNvSpPr>
          <p:nvPr>
            <p:ph type="sldNum" sz="quarter" idx="11"/>
          </p:nvPr>
        </p:nvSpPr>
        <p:spPr/>
        <p:txBody>
          <a:bodyPr/>
          <a:lstStyle/>
          <a:p>
            <a:pPr>
              <a:defRPr/>
            </a:pPr>
            <a:r>
              <a:rPr lang="en-US" smtClean="0"/>
              <a:t>www.bassett.pro</a:t>
            </a:r>
            <a:endParaRPr lang="en-US" dirty="0"/>
          </a:p>
        </p:txBody>
      </p:sp>
      <p:sp>
        <p:nvSpPr>
          <p:cNvPr id="6" name="Date Placeholder 5"/>
          <p:cNvSpPr>
            <a:spLocks noGrp="1"/>
          </p:cNvSpPr>
          <p:nvPr>
            <p:ph type="dt" sz="quarter" idx="12"/>
          </p:nvPr>
        </p:nvSpPr>
        <p:spPr/>
        <p:txBody>
          <a:bodyPr/>
          <a:lstStyle/>
          <a:p>
            <a:r>
              <a:rPr lang="en-US" dirty="0" smtClean="0"/>
              <a:t>© 2013</a:t>
            </a:r>
            <a:endParaRPr lang="en-US" dirty="0"/>
          </a:p>
        </p:txBody>
      </p:sp>
    </p:spTree>
    <p:extLst>
      <p:ext uri="{BB962C8B-B14F-4D97-AF65-F5344CB8AC3E}">
        <p14:creationId xmlns:p14="http://schemas.microsoft.com/office/powerpoint/2010/main" val="1703496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a:t>
            </a:r>
            <a:r>
              <a:rPr lang="en-US" dirty="0" smtClean="0"/>
              <a:t>Does </a:t>
            </a:r>
            <a:r>
              <a:rPr lang="en-US" dirty="0"/>
              <a:t>It </a:t>
            </a:r>
            <a:r>
              <a:rPr lang="en-US" dirty="0" smtClean="0"/>
              <a:t>Work?</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Files Patent Application ASAP</a:t>
            </a:r>
          </a:p>
          <a:p>
            <a:pPr lvl="1" indent="-457200">
              <a:buFont typeface="Wingdings" pitchFamily="2" charset="2"/>
              <a:buChar char=""/>
            </a:pPr>
            <a:r>
              <a:rPr lang="en-US" dirty="0" smtClean="0"/>
              <a:t>Prosecute Application</a:t>
            </a:r>
          </a:p>
          <a:p>
            <a:pPr lvl="1" indent="-457200">
              <a:buFont typeface="Wingdings" pitchFamily="2" charset="2"/>
              <a:buChar char=""/>
            </a:pPr>
            <a:r>
              <a:rPr lang="en-US" dirty="0"/>
              <a:t>Examiner Files Office Action(s)</a:t>
            </a:r>
          </a:p>
          <a:p>
            <a:pPr lvl="1" indent="-457200">
              <a:buFont typeface="Wingdings" pitchFamily="2" charset="2"/>
              <a:buChar char=""/>
            </a:pPr>
            <a:r>
              <a:rPr lang="en-US" dirty="0"/>
              <a:t>Prosecution </a:t>
            </a:r>
            <a:r>
              <a:rPr lang="en-US" dirty="0" smtClean="0"/>
              <a:t>Continues</a:t>
            </a:r>
          </a:p>
          <a:p>
            <a:pPr lvl="1" indent="-457200">
              <a:buFont typeface="Wingdings" pitchFamily="2" charset="2"/>
              <a:buChar char=""/>
            </a:pPr>
            <a:r>
              <a:rPr lang="en-US" dirty="0" smtClean="0"/>
              <a:t>Patent Issues / Doesn’t</a:t>
            </a:r>
          </a:p>
          <a:p>
            <a:pPr lvl="2" indent="-457200">
              <a:buFont typeface="Wingdings" pitchFamily="2" charset="2"/>
              <a:buChar char=""/>
            </a:pPr>
            <a:r>
              <a:rPr lang="en-US" dirty="0"/>
              <a:t>3 Year Process (In Theory)</a:t>
            </a:r>
          </a:p>
          <a:p>
            <a:pPr lvl="2" indent="-457200">
              <a:buFont typeface="Wingdings" pitchFamily="2" charset="2"/>
              <a:buChar char=""/>
            </a:pPr>
            <a:r>
              <a:rPr lang="en-US" dirty="0"/>
              <a:t>Expect Process to Take 4-5 </a:t>
            </a:r>
            <a:r>
              <a:rPr lang="en-US" dirty="0" smtClean="0"/>
              <a:t>Years</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21967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 presetClass="entr" presetSubtype="8" fill="hold" grpId="0" nodeType="afterEffect">
                                  <p:stCondLst>
                                    <p:cond delay="150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300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a:t>
            </a:r>
            <a:r>
              <a:rPr lang="en-US" dirty="0" smtClean="0"/>
              <a:t>Does </a:t>
            </a:r>
            <a:r>
              <a:rPr lang="en-US" dirty="0"/>
              <a:t>It </a:t>
            </a:r>
            <a:r>
              <a:rPr lang="en-US" dirty="0" smtClean="0"/>
              <a:t>Work?</a:t>
            </a:r>
            <a:endParaRPr lang="en-US" dirty="0"/>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If Patent Issues: </a:t>
            </a:r>
          </a:p>
          <a:p>
            <a:pPr lvl="1" indent="-457200">
              <a:buFont typeface="Wingdings" pitchFamily="2" charset="2"/>
              <a:buChar char=""/>
            </a:pPr>
            <a:r>
              <a:rPr lang="en-US" dirty="0"/>
              <a:t>Pay Issuance </a:t>
            </a:r>
            <a:r>
              <a:rPr lang="en-US" dirty="0" smtClean="0"/>
              <a:t>Fee</a:t>
            </a:r>
          </a:p>
          <a:p>
            <a:pPr lvl="1" indent="-457200">
              <a:buFont typeface="Wingdings" pitchFamily="2" charset="2"/>
              <a:buChar char=""/>
            </a:pPr>
            <a:r>
              <a:rPr lang="en-US" dirty="0" smtClean="0"/>
              <a:t>9 Month Window For Outside Parties to Come Forward to Petition For Post Grant Review</a:t>
            </a:r>
          </a:p>
          <a:p>
            <a:pPr lvl="2" indent="-457200">
              <a:buFont typeface="Wingdings" pitchFamily="2" charset="2"/>
              <a:buChar char=""/>
            </a:pPr>
            <a:r>
              <a:rPr lang="en-US" dirty="0" smtClean="0"/>
              <a:t>Inventor Defends Patent</a:t>
            </a:r>
          </a:p>
          <a:p>
            <a:pPr lvl="2" indent="-457200">
              <a:buFont typeface="Wingdings" pitchFamily="2" charset="2"/>
              <a:buChar char=""/>
            </a:pPr>
            <a:r>
              <a:rPr lang="en-US" dirty="0" smtClean="0"/>
              <a:t>Within 1 Year (18 Months) Decision Rendered</a:t>
            </a:r>
          </a:p>
          <a:p>
            <a:pPr lvl="1" indent="-457200">
              <a:buFont typeface="Wingdings" pitchFamily="2" charset="2"/>
              <a:buChar char=""/>
            </a:pPr>
            <a:r>
              <a:rPr lang="en-US" dirty="0" smtClean="0"/>
              <a:t>Pay Maintenance Fees</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83342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200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4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Did It Work?</a:t>
            </a:r>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Would Conceive An Invention</a:t>
            </a:r>
          </a:p>
          <a:p>
            <a:pPr lvl="1" indent="-457200">
              <a:buFont typeface="Wingdings" pitchFamily="2" charset="2"/>
              <a:buChar char=""/>
            </a:pPr>
            <a:r>
              <a:rPr lang="en-US" dirty="0" smtClean="0"/>
              <a:t>i.e., the EUREKA moment!</a:t>
            </a:r>
          </a:p>
          <a:p>
            <a:pPr lvl="1" indent="-457200">
              <a:buFont typeface="Wingdings" pitchFamily="2" charset="2"/>
              <a:buChar char=""/>
            </a:pPr>
            <a:r>
              <a:rPr lang="en-US" dirty="0" smtClean="0"/>
              <a:t>Inventor Would Work Diligently To Perfect The Invention</a:t>
            </a:r>
          </a:p>
          <a:p>
            <a:pPr lvl="1" indent="-457200">
              <a:buFont typeface="Wingdings" pitchFamily="2" charset="2"/>
              <a:buChar char=""/>
            </a:pPr>
            <a:r>
              <a:rPr lang="en-US" dirty="0" smtClean="0"/>
              <a:t>Inventor Reduced Invention to Practice</a:t>
            </a:r>
          </a:p>
          <a:p>
            <a:pPr lvl="2" indent="-457200">
              <a:buFont typeface="Wingdings" pitchFamily="2" charset="2"/>
              <a:buChar char=""/>
            </a:pPr>
            <a:r>
              <a:rPr lang="en-US" dirty="0" err="1" smtClean="0"/>
              <a:t>ARtP</a:t>
            </a:r>
            <a:endParaRPr lang="en-US" dirty="0" smtClean="0"/>
          </a:p>
          <a:p>
            <a:pPr lvl="2" indent="-457200">
              <a:buFont typeface="Wingdings" pitchFamily="2" charset="2"/>
              <a:buChar char=""/>
            </a:pPr>
            <a:r>
              <a:rPr lang="en-US" dirty="0" err="1" smtClean="0"/>
              <a:t>CRtP</a:t>
            </a:r>
            <a:endParaRPr lang="en-US" dirty="0" smtClean="0"/>
          </a:p>
          <a:p>
            <a:pPr lvl="1" indent="-457200">
              <a:buFont typeface="Wingdings" pitchFamily="2" charset="2"/>
              <a:buChar char=""/>
            </a:pPr>
            <a:r>
              <a:rPr lang="en-US" dirty="0" smtClean="0"/>
              <a:t>Patentability Search</a:t>
            </a:r>
          </a:p>
          <a:p>
            <a:pPr marL="457200" indent="-457200">
              <a:buFont typeface="Wingdings" pitchFamily="2" charset="2"/>
              <a:buChar char=""/>
            </a:pPr>
            <a:endParaRPr lang="en-US" dirty="0" smtClean="0"/>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257453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Did It Work?</a:t>
            </a:r>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Inventor Files and Prosecutes Patent Application</a:t>
            </a:r>
          </a:p>
          <a:p>
            <a:pPr lvl="1" indent="-457200">
              <a:buFont typeface="Wingdings" pitchFamily="2" charset="2"/>
              <a:buChar char=""/>
            </a:pPr>
            <a:r>
              <a:rPr lang="en-US" dirty="0" smtClean="0"/>
              <a:t>Patent Issues / Doesn’t</a:t>
            </a:r>
          </a:p>
          <a:p>
            <a:pPr lvl="2" indent="-457200">
              <a:buFont typeface="Wingdings" pitchFamily="2" charset="2"/>
              <a:buChar char=""/>
            </a:pPr>
            <a:r>
              <a:rPr lang="en-US" dirty="0" smtClean="0"/>
              <a:t>3 Year Process (In Theory)</a:t>
            </a:r>
          </a:p>
          <a:p>
            <a:pPr lvl="2" indent="-457200">
              <a:buFont typeface="Wingdings" pitchFamily="2" charset="2"/>
              <a:buChar char=""/>
            </a:pPr>
            <a:r>
              <a:rPr lang="en-US" dirty="0" smtClean="0"/>
              <a:t>Expect Process to Take 4-5 Years</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57758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How Did It Work?</a:t>
            </a:r>
          </a:p>
        </p:txBody>
      </p:sp>
      <p:sp>
        <p:nvSpPr>
          <p:cNvPr id="3" name="Subtitle 2"/>
          <p:cNvSpPr>
            <a:spLocks noGrp="1"/>
          </p:cNvSpPr>
          <p:nvPr>
            <p:ph type="subTitle" sz="quarter" idx="1"/>
          </p:nvPr>
        </p:nvSpPr>
        <p:spPr/>
        <p:txBody>
          <a:bodyPr/>
          <a:lstStyle/>
          <a:p>
            <a:pPr lvl="1" indent="-457200">
              <a:buFont typeface="Wingdings" pitchFamily="2" charset="2"/>
              <a:buChar char=""/>
            </a:pPr>
            <a:r>
              <a:rPr lang="en-US" dirty="0" smtClean="0"/>
              <a:t>If Patent Is Issued:</a:t>
            </a:r>
          </a:p>
          <a:p>
            <a:pPr lvl="2" indent="-457200">
              <a:buFont typeface="Wingdings" pitchFamily="2" charset="2"/>
              <a:buChar char=""/>
            </a:pPr>
            <a:r>
              <a:rPr lang="en-US" dirty="0" smtClean="0"/>
              <a:t>Pay Issue Fee</a:t>
            </a:r>
          </a:p>
          <a:p>
            <a:pPr lvl="2" indent="-457200">
              <a:buFont typeface="Wingdings" pitchFamily="2" charset="2"/>
              <a:buChar char=""/>
            </a:pPr>
            <a:r>
              <a:rPr lang="en-US" dirty="0" smtClean="0"/>
              <a:t>Pay Maintenance Fees</a:t>
            </a:r>
          </a:p>
          <a:p>
            <a:pPr lvl="1" indent="-457200">
              <a:buFont typeface="Wingdings" pitchFamily="2" charset="2"/>
              <a:buChar char=""/>
            </a:pPr>
            <a:r>
              <a:rPr lang="en-US" dirty="0" smtClean="0"/>
              <a:t>Interference</a:t>
            </a:r>
          </a:p>
          <a:p>
            <a:pPr lvl="2" indent="-457200">
              <a:buFont typeface="Wingdings" pitchFamily="2" charset="2"/>
              <a:buChar char=""/>
            </a:pPr>
            <a:r>
              <a:rPr lang="en-US" dirty="0" smtClean="0"/>
              <a:t>Someone Else Claims Same Invention As Yours</a:t>
            </a:r>
          </a:p>
          <a:p>
            <a:pPr lvl="2" indent="-457200">
              <a:buFont typeface="Wingdings" pitchFamily="2" charset="2"/>
              <a:buChar char=""/>
            </a:pPr>
            <a:r>
              <a:rPr lang="en-US" dirty="0" smtClean="0"/>
              <a:t>Have Court Proceeding To Determine ‘1</a:t>
            </a:r>
            <a:r>
              <a:rPr lang="en-US" baseline="30000" dirty="0" smtClean="0"/>
              <a:t>st</a:t>
            </a:r>
            <a:r>
              <a:rPr lang="en-US" dirty="0" smtClean="0"/>
              <a:t> To Invent’</a:t>
            </a:r>
          </a:p>
          <a:p>
            <a:pPr lvl="2" indent="-457200">
              <a:buFont typeface="Wingdings" pitchFamily="2" charset="2"/>
              <a:buChar char=""/>
            </a:pPr>
            <a:r>
              <a:rPr lang="en-US" dirty="0" smtClean="0"/>
              <a:t>‘1</a:t>
            </a:r>
            <a:r>
              <a:rPr lang="en-US" baseline="30000" dirty="0" smtClean="0"/>
              <a:t>st</a:t>
            </a:r>
            <a:r>
              <a:rPr lang="en-US" dirty="0" smtClean="0"/>
              <a:t> To File’ Enjoys Presumption of ‘1</a:t>
            </a:r>
            <a:r>
              <a:rPr lang="en-US" baseline="30000" dirty="0" smtClean="0"/>
              <a:t>st</a:t>
            </a:r>
            <a:r>
              <a:rPr lang="en-US" dirty="0" smtClean="0"/>
              <a:t> To Invent’</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3519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What’s That Mean to Me?</a:t>
            </a:r>
            <a:endParaRPr lang="en-US" dirty="0"/>
          </a:p>
        </p:txBody>
      </p:sp>
      <p:sp>
        <p:nvSpPr>
          <p:cNvPr id="3" name="Subtitle 2"/>
          <p:cNvSpPr>
            <a:spLocks noGrp="1"/>
          </p:cNvSpPr>
          <p:nvPr>
            <p:ph type="subTitle" sz="quarter" idx="1"/>
          </p:nvPr>
        </p:nvSpPr>
        <p:spPr/>
        <p:txBody>
          <a:bodyPr/>
          <a:lstStyle/>
          <a:p>
            <a:r>
              <a:rPr lang="en-US" dirty="0" smtClean="0"/>
              <a:t>Get An Application Filed ASAP</a:t>
            </a:r>
          </a:p>
          <a:p>
            <a:r>
              <a:rPr lang="en-US" dirty="0" smtClean="0"/>
              <a:t>The Provisional Application is the Small Inventor’s Friend</a:t>
            </a:r>
          </a:p>
          <a:p>
            <a:pPr lvl="1" indent="-457200">
              <a:buFont typeface="Wingdings" pitchFamily="2" charset="2"/>
              <a:buChar char=""/>
            </a:pPr>
            <a:r>
              <a:rPr lang="en-US" dirty="0" smtClean="0"/>
              <a:t>Enable Your Invention in the Provisional Application</a:t>
            </a:r>
          </a:p>
          <a:p>
            <a:pPr lvl="1" indent="-457200">
              <a:buFont typeface="Wingdings" pitchFamily="2" charset="2"/>
              <a:buChar char=""/>
            </a:pPr>
            <a:r>
              <a:rPr lang="en-US" dirty="0" smtClean="0"/>
              <a:t>1 Year to File Non-Provisional Application</a:t>
            </a:r>
          </a:p>
          <a:p>
            <a:r>
              <a:rPr lang="en-US" dirty="0" smtClean="0"/>
              <a:t>Do Not Get Your Invention ‘in Public’ Prior to Filing an Application (if you plan to file)</a:t>
            </a:r>
          </a:p>
          <a:p>
            <a:pPr marL="457200" indent="-457200">
              <a:buFont typeface="Wingdings" pitchFamily="2" charset="2"/>
              <a:buChar char=""/>
            </a:pP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135197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What’s That Mean to Me?</a:t>
            </a:r>
            <a:endParaRPr lang="en-US" dirty="0"/>
          </a:p>
        </p:txBody>
      </p:sp>
      <p:sp>
        <p:nvSpPr>
          <p:cNvPr id="3" name="Subtitle 2"/>
          <p:cNvSpPr>
            <a:spLocks noGrp="1"/>
          </p:cNvSpPr>
          <p:nvPr>
            <p:ph type="subTitle" sz="quarter" idx="1"/>
          </p:nvPr>
        </p:nvSpPr>
        <p:spPr/>
        <p:txBody>
          <a:bodyPr/>
          <a:lstStyle/>
          <a:p>
            <a:r>
              <a:rPr lang="en-US" dirty="0" smtClean="0"/>
              <a:t>DO Get Your Invention ‘in Use’ ASAP (if you DON’T plan to file)</a:t>
            </a:r>
          </a:p>
          <a:p>
            <a:pPr lvl="1" indent="-457200">
              <a:buFont typeface="Wingdings" pitchFamily="2" charset="2"/>
              <a:buChar char=""/>
            </a:pPr>
            <a:r>
              <a:rPr lang="en-US" dirty="0" smtClean="0"/>
              <a:t>1 year Prior Use Exemption</a:t>
            </a:r>
          </a:p>
          <a:p>
            <a:pPr lvl="1" indent="-457200">
              <a:buFont typeface="Wingdings" pitchFamily="2" charset="2"/>
              <a:buChar char=""/>
            </a:pPr>
            <a:r>
              <a:rPr lang="en-US" dirty="0" smtClean="0"/>
              <a:t>This WILL Effect Your Ability to get a Patent</a:t>
            </a:r>
          </a:p>
          <a:p>
            <a:pPr marL="685800" lvl="2" indent="0">
              <a:buNone/>
            </a:pPr>
            <a:r>
              <a:rPr lang="en-US" dirty="0"/>
              <a:t>	</a:t>
            </a:r>
            <a:r>
              <a:rPr lang="en-US" dirty="0" smtClean="0"/>
              <a:t>(You effectively won’t be able to get a patent internationally; After 1 year, you won’t be able to get a patent domestically)</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83850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Final Thoughts</a:t>
            </a:r>
            <a:endParaRPr lang="en-US" dirty="0"/>
          </a:p>
        </p:txBody>
      </p:sp>
      <p:sp>
        <p:nvSpPr>
          <p:cNvPr id="3" name="Subtitle 2"/>
          <p:cNvSpPr>
            <a:spLocks noGrp="1"/>
          </p:cNvSpPr>
          <p:nvPr>
            <p:ph type="subTitle" sz="quarter" idx="1"/>
          </p:nvPr>
        </p:nvSpPr>
        <p:spPr/>
        <p:txBody>
          <a:bodyPr/>
          <a:lstStyle/>
          <a:p>
            <a:r>
              <a:rPr lang="en-US" dirty="0" smtClean="0"/>
              <a:t>Major Changes to US Patent System</a:t>
            </a:r>
          </a:p>
          <a:p>
            <a:r>
              <a:rPr lang="en-US" dirty="0" smtClean="0"/>
              <a:t>Most Already Enacted*</a:t>
            </a:r>
          </a:p>
          <a:p>
            <a:r>
              <a:rPr lang="en-US" dirty="0" smtClean="0"/>
              <a:t>Be Proactive</a:t>
            </a:r>
          </a:p>
          <a:p>
            <a:r>
              <a:rPr lang="en-US" dirty="0" smtClean="0"/>
              <a:t>Use Provisional Patents</a:t>
            </a:r>
          </a:p>
          <a:p>
            <a:endParaRPr lang="en-US" dirty="0"/>
          </a:p>
          <a:p>
            <a:r>
              <a:rPr lang="en-US" sz="2400" dirty="0" smtClean="0"/>
              <a:t>Some Admin. Provisions Delayed Until 9/2014 &amp; 9/2015</a:t>
            </a:r>
            <a:endParaRPr lang="en-US" sz="2400"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265037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p:txBody>
          <a:bodyPr/>
          <a:lstStyle/>
          <a:p>
            <a:r>
              <a:rPr lang="en-US" dirty="0" smtClean="0"/>
              <a:t>Questions?</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Tree>
    <p:extLst>
      <p:ext uri="{BB962C8B-B14F-4D97-AF65-F5344CB8AC3E}">
        <p14:creationId xmlns:p14="http://schemas.microsoft.com/office/powerpoint/2010/main" val="948417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Thank You</a:t>
            </a:r>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dirty="0" smtClean="0">
                <a:solidFill>
                  <a:srgbClr val="FFFFFF"/>
                </a:solidFill>
              </a:rPr>
              <a:t>© 2013</a:t>
            </a:r>
            <a:endParaRPr lang="en-US" dirty="0">
              <a:solidFill>
                <a:srgbClr val="FFFFFF"/>
              </a:solidFill>
            </a:endParaRPr>
          </a:p>
        </p:txBody>
      </p:sp>
      <p:sp>
        <p:nvSpPr>
          <p:cNvPr id="7" name="Rectangle 3"/>
          <p:cNvSpPr>
            <a:spLocks noGrp="1" noChangeArrowheads="1"/>
          </p:cNvSpPr>
          <p:nvPr>
            <p:ph type="subTitle"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r>
              <a:rPr lang="en-US" dirty="0" smtClean="0">
                <a:effectLst/>
              </a:rPr>
              <a:t>David Bassett</a:t>
            </a:r>
          </a:p>
          <a:p>
            <a:pPr lvl="2"/>
            <a:r>
              <a:rPr lang="en-US" dirty="0" smtClean="0">
                <a:effectLst/>
              </a:rPr>
              <a:t>Bassett IP Strategies</a:t>
            </a:r>
          </a:p>
          <a:p>
            <a:pPr lvl="2"/>
            <a:r>
              <a:rPr lang="en-US" dirty="0" smtClean="0">
                <a:effectLst/>
              </a:rPr>
              <a:t>(585) 739-9726 (phone)</a:t>
            </a:r>
          </a:p>
          <a:p>
            <a:pPr lvl="2"/>
            <a:r>
              <a:rPr lang="en-US" dirty="0" smtClean="0">
                <a:effectLst/>
              </a:rPr>
              <a:t>(585) 219-8339 (fax)</a:t>
            </a:r>
          </a:p>
          <a:p>
            <a:pPr lvl="2"/>
            <a:r>
              <a:rPr lang="en-US" dirty="0" smtClean="0">
                <a:effectLst/>
                <a:hlinkClick r:id="rId3"/>
              </a:rPr>
              <a:t>dbassett@bassett.pro</a:t>
            </a:r>
            <a:endParaRPr lang="en-US" dirty="0" smtClean="0">
              <a:effectLst/>
            </a:endParaRPr>
          </a:p>
          <a:p>
            <a:pPr lvl="2"/>
            <a:r>
              <a:rPr lang="en-US" dirty="0" smtClean="0">
                <a:effectLst/>
                <a:hlinkClick r:id="rId4"/>
              </a:rPr>
              <a:t>www.linkedin.com/in/davebassett</a:t>
            </a:r>
            <a:endParaRPr lang="en-US" dirty="0" smtClean="0">
              <a:effectLst/>
            </a:endParaRPr>
          </a:p>
          <a:p>
            <a:pPr lvl="2"/>
            <a:r>
              <a:rPr lang="en-US" dirty="0" smtClean="0">
                <a:effectLst/>
              </a:rPr>
              <a:t>Coming soon: </a:t>
            </a:r>
            <a:r>
              <a:rPr lang="en-US" dirty="0" smtClean="0">
                <a:effectLst/>
                <a:hlinkClick r:id="rId5"/>
              </a:rPr>
              <a:t>www.bassett.pro</a:t>
            </a:r>
            <a:endParaRPr lang="en-US" dirty="0" smtClean="0">
              <a:effectLst/>
            </a:endParaRPr>
          </a:p>
          <a:p>
            <a:pPr lvl="2"/>
            <a:endParaRPr lang="en-US" dirty="0" smtClean="0">
              <a:effectLst/>
              <a:latin typeface="Garamond" pitchFamily="18" charset="0"/>
            </a:endParaRPr>
          </a:p>
        </p:txBody>
      </p:sp>
    </p:spTree>
    <p:extLst>
      <p:ext uri="{BB962C8B-B14F-4D97-AF65-F5344CB8AC3E}">
        <p14:creationId xmlns:p14="http://schemas.microsoft.com/office/powerpoint/2010/main" val="316848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fade">
                                      <p:cBhvr>
                                        <p:cTn id="16" dur="500"/>
                                        <p:tgtEl>
                                          <p:spTgt spid="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p:txBody>
          <a:bodyPr/>
          <a:lstStyle/>
          <a:p>
            <a:r>
              <a:rPr lang="en-US" dirty="0" smtClean="0"/>
              <a:t>The America Invents Act</a:t>
            </a:r>
            <a:br>
              <a:rPr lang="en-US" dirty="0" smtClean="0"/>
            </a:br>
            <a:r>
              <a:rPr lang="en-US" dirty="0" smtClean="0"/>
              <a:t>Outline</a:t>
            </a:r>
            <a:endParaRPr lang="en-US" dirty="0"/>
          </a:p>
        </p:txBody>
      </p:sp>
      <p:sp>
        <p:nvSpPr>
          <p:cNvPr id="8" name="Subtitle 7"/>
          <p:cNvSpPr>
            <a:spLocks noGrp="1"/>
          </p:cNvSpPr>
          <p:nvPr>
            <p:ph type="subTitle" sz="quarter" idx="1"/>
          </p:nvPr>
        </p:nvSpPr>
        <p:spPr/>
        <p:txBody>
          <a:bodyPr/>
          <a:lstStyle/>
          <a:p>
            <a:r>
              <a:rPr lang="en-US" dirty="0" smtClean="0"/>
              <a:t>Patent Basics</a:t>
            </a:r>
          </a:p>
          <a:p>
            <a:r>
              <a:rPr lang="en-US" dirty="0" smtClean="0"/>
              <a:t>Leahy-Smith America Invents Act</a:t>
            </a:r>
          </a:p>
          <a:p>
            <a:r>
              <a:rPr lang="en-US" dirty="0"/>
              <a:t>How Does the Patent System Work</a:t>
            </a:r>
            <a:r>
              <a:rPr lang="en-US" dirty="0" smtClean="0"/>
              <a:t>?</a:t>
            </a:r>
          </a:p>
          <a:p>
            <a:r>
              <a:rPr lang="en-US" dirty="0" smtClean="0"/>
              <a:t>How Did the Patent System Work?</a:t>
            </a:r>
          </a:p>
          <a:p>
            <a:r>
              <a:rPr lang="en-US" dirty="0" smtClean="0"/>
              <a:t>What’s That Mean To Me?</a:t>
            </a:r>
          </a:p>
          <a:p>
            <a:r>
              <a:rPr lang="en-US" dirty="0" smtClean="0"/>
              <a:t>Final Thoughts</a:t>
            </a:r>
            <a:endParaRPr lang="en-US" dirty="0"/>
          </a:p>
        </p:txBody>
      </p:sp>
      <p:sp>
        <p:nvSpPr>
          <p:cNvPr id="4" name="Footer Placeholder 3"/>
          <p:cNvSpPr>
            <a:spLocks noGrp="1"/>
          </p:cNvSpPr>
          <p:nvPr>
            <p:ph type="ftr" sz="quarter" idx="10"/>
          </p:nvPr>
        </p:nvSpPr>
        <p:spPr/>
        <p:txBody>
          <a:bodyPr/>
          <a:lstStyle/>
          <a:p>
            <a:pPr>
              <a:defRPr/>
            </a:pPr>
            <a:r>
              <a:rPr lang="en-US" dirty="0" smtClean="0"/>
              <a:t>David Bassett                                   </a:t>
            </a:r>
            <a:r>
              <a:rPr lang="en-US" dirty="0" err="1" smtClean="0"/>
              <a:t>Bassett</a:t>
            </a:r>
            <a:r>
              <a:rPr lang="en-US" dirty="0" smtClean="0"/>
              <a:t> IP Strategies</a:t>
            </a:r>
            <a:endParaRPr lang="en-US" dirty="0"/>
          </a:p>
        </p:txBody>
      </p:sp>
      <p:sp>
        <p:nvSpPr>
          <p:cNvPr id="5" name="Slide Number Placeholder 4"/>
          <p:cNvSpPr>
            <a:spLocks noGrp="1"/>
          </p:cNvSpPr>
          <p:nvPr>
            <p:ph type="sldNum" sz="quarter" idx="11"/>
          </p:nvPr>
        </p:nvSpPr>
        <p:spPr/>
        <p:txBody>
          <a:bodyPr/>
          <a:lstStyle/>
          <a:p>
            <a:pPr>
              <a:defRPr/>
            </a:pPr>
            <a:r>
              <a:rPr lang="en-US" smtClean="0"/>
              <a:t>www.bassett.pro</a:t>
            </a:r>
            <a:endParaRPr lang="en-US" dirty="0"/>
          </a:p>
        </p:txBody>
      </p:sp>
      <p:sp>
        <p:nvSpPr>
          <p:cNvPr id="6" name="Date Placeholder 5"/>
          <p:cNvSpPr>
            <a:spLocks noGrp="1"/>
          </p:cNvSpPr>
          <p:nvPr>
            <p:ph type="dt" sz="quarter" idx="12"/>
          </p:nvPr>
        </p:nvSpPr>
        <p:spPr/>
        <p:txBody>
          <a:bodyPr/>
          <a:lstStyle/>
          <a:p>
            <a:r>
              <a:rPr lang="en-US" dirty="0" smtClean="0"/>
              <a:t>© 2013</a:t>
            </a:r>
            <a:endParaRPr lang="en-US" dirty="0"/>
          </a:p>
        </p:txBody>
      </p:sp>
    </p:spTree>
    <p:extLst>
      <p:ext uri="{BB962C8B-B14F-4D97-AF65-F5344CB8AC3E}">
        <p14:creationId xmlns:p14="http://schemas.microsoft.com/office/powerpoint/2010/main" val="3742619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eaLnBrk="1" hangingPunct="1">
              <a:defRPr/>
            </a:pPr>
            <a:r>
              <a:rPr lang="en-US" dirty="0" smtClean="0"/>
              <a:t>What is a patent?</a:t>
            </a:r>
          </a:p>
          <a:p>
            <a:pPr lvl="1" eaLnBrk="1" hangingPunct="1">
              <a:defRPr/>
            </a:pPr>
            <a:r>
              <a:rPr lang="en-US" dirty="0" smtClean="0"/>
              <a:t>An item that allows an intangible item (an idea) to have a tangible transferrable value</a:t>
            </a:r>
          </a:p>
          <a:p>
            <a:pPr lvl="1" eaLnBrk="1" hangingPunct="1">
              <a:defRPr/>
            </a:pPr>
            <a:r>
              <a:rPr lang="en-US" dirty="0" smtClean="0"/>
              <a:t>It provides the owner of an invention with the right to EXCLUDE others from making, using, or selling the invention</a:t>
            </a:r>
          </a:p>
          <a:p>
            <a:pPr lvl="1" eaLnBrk="1" hangingPunct="1">
              <a:defRPr/>
            </a:pPr>
            <a:r>
              <a:rPr lang="en-US" dirty="0" smtClean="0"/>
              <a:t>Essentially, it gives the inventor a (limited) monopoly on the invention</a:t>
            </a:r>
          </a:p>
          <a:p>
            <a:pPr lvl="1" eaLnBrk="1" hangingPunct="1">
              <a:defRPr/>
            </a:pPr>
            <a:r>
              <a:rPr lang="en-US" dirty="0" smtClean="0"/>
              <a:t>Provided for in the U.S. Constitution</a:t>
            </a:r>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2013</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2013</a:t>
            </a:r>
            <a:endParaRPr lang="en-US" sz="1200" dirty="0"/>
          </a:p>
        </p:txBody>
      </p:sp>
    </p:spTree>
    <p:extLst>
      <p:ext uri="{BB962C8B-B14F-4D97-AF65-F5344CB8AC3E}">
        <p14:creationId xmlns:p14="http://schemas.microsoft.com/office/powerpoint/2010/main" val="44182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a:defRPr/>
            </a:pPr>
            <a:r>
              <a:rPr lang="en-US" dirty="0" smtClean="0"/>
              <a:t>Enablement</a:t>
            </a:r>
            <a:endParaRPr lang="en-US" dirty="0"/>
          </a:p>
          <a:p>
            <a:pPr lvl="1">
              <a:defRPr/>
            </a:pPr>
            <a:r>
              <a:rPr lang="en-US" dirty="0"/>
              <a:t>Manner and process of making and using the invention</a:t>
            </a:r>
          </a:p>
          <a:p>
            <a:pPr lvl="1">
              <a:defRPr/>
            </a:pPr>
            <a:r>
              <a:rPr lang="en-US" dirty="0"/>
              <a:t>“in such full, clear, concise, and exact terms as to enable any person skilled in the art … to make and use the same”</a:t>
            </a:r>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2013</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2013</a:t>
            </a:r>
            <a:endParaRPr lang="en-US" sz="1200" dirty="0"/>
          </a:p>
        </p:txBody>
      </p:sp>
    </p:spTree>
    <p:extLst>
      <p:ext uri="{BB962C8B-B14F-4D97-AF65-F5344CB8AC3E}">
        <p14:creationId xmlns:p14="http://schemas.microsoft.com/office/powerpoint/2010/main" val="398498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a:defRPr/>
            </a:pPr>
            <a:r>
              <a:rPr lang="en-US" dirty="0"/>
              <a:t>What is </a:t>
            </a:r>
            <a:r>
              <a:rPr lang="en-US" dirty="0" smtClean="0"/>
              <a:t>Patentable?</a:t>
            </a:r>
          </a:p>
          <a:p>
            <a:pPr lvl="1">
              <a:defRPr/>
            </a:pPr>
            <a:r>
              <a:rPr lang="en-US" dirty="0"/>
              <a:t>Any process, machine, manufacture, or composition of matter, or an improvement thereof</a:t>
            </a:r>
          </a:p>
          <a:p>
            <a:pPr lvl="1">
              <a:defRPr/>
            </a:pPr>
            <a:r>
              <a:rPr lang="en-US" dirty="0"/>
              <a:t>Provided it is</a:t>
            </a:r>
          </a:p>
          <a:p>
            <a:pPr lvl="2">
              <a:defRPr/>
            </a:pPr>
            <a:r>
              <a:rPr lang="en-US" dirty="0"/>
              <a:t>New</a:t>
            </a:r>
          </a:p>
          <a:p>
            <a:pPr lvl="3">
              <a:defRPr/>
            </a:pPr>
            <a:r>
              <a:rPr lang="en-US" dirty="0"/>
              <a:t>AND</a:t>
            </a:r>
          </a:p>
          <a:p>
            <a:pPr lvl="2">
              <a:defRPr/>
            </a:pPr>
            <a:r>
              <a:rPr lang="en-US" dirty="0"/>
              <a:t>Useful</a:t>
            </a:r>
          </a:p>
          <a:p>
            <a:pPr lvl="3">
              <a:defRPr/>
            </a:pPr>
            <a:r>
              <a:rPr lang="en-US" dirty="0"/>
              <a:t>AND</a:t>
            </a:r>
          </a:p>
          <a:p>
            <a:pPr lvl="2">
              <a:defRPr/>
            </a:pPr>
            <a:r>
              <a:rPr lang="en-US" dirty="0" smtClean="0"/>
              <a:t>Non-obvious</a:t>
            </a:r>
            <a:endParaRPr lang="en-US" dirty="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2013</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2013</a:t>
            </a:r>
            <a:endParaRPr lang="en-US" sz="1200" dirty="0"/>
          </a:p>
        </p:txBody>
      </p:sp>
    </p:spTree>
    <p:extLst>
      <p:ext uri="{BB962C8B-B14F-4D97-AF65-F5344CB8AC3E}">
        <p14:creationId xmlns:p14="http://schemas.microsoft.com/office/powerpoint/2010/main" val="107453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par>
                          <p:cTn id="27" fill="hold">
                            <p:stCondLst>
                              <p:cond delay="500"/>
                            </p:stCondLst>
                            <p:childTnLst>
                              <p:par>
                                <p:cTn id="28" presetID="2" presetClass="entr" presetSubtype="8" fill="hold" grpId="0" nodeType="afterEffect">
                                  <p:stCondLst>
                                    <p:cond delay="1000"/>
                                  </p:stCondLst>
                                  <p:childTnLst>
                                    <p:set>
                                      <p:cBhvr>
                                        <p:cTn id="29" dur="1" fill="hold">
                                          <p:stCondLst>
                                            <p:cond delay="0"/>
                                          </p:stCondLst>
                                        </p:cTn>
                                        <p:tgtEl>
                                          <p:spTgt spid="59395">
                                            <p:txEl>
                                              <p:pRg st="4" end="4"/>
                                            </p:txEl>
                                          </p:spTgt>
                                        </p:tgtEl>
                                        <p:attrNameLst>
                                          <p:attrName>style.visibility</p:attrName>
                                        </p:attrNameLst>
                                      </p:cBhvr>
                                      <p:to>
                                        <p:strVal val="visible"/>
                                      </p:to>
                                    </p:set>
                                    <p:anim calcmode="lin" valueType="num">
                                      <p:cBhvr additive="base">
                                        <p:cTn id="30"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500"/>
                                  </p:stCondLst>
                                  <p:childTnLst>
                                    <p:set>
                                      <p:cBhvr>
                                        <p:cTn id="34" dur="1" fill="hold">
                                          <p:stCondLst>
                                            <p:cond delay="0"/>
                                          </p:stCondLst>
                                        </p:cTn>
                                        <p:tgtEl>
                                          <p:spTgt spid="59395">
                                            <p:txEl>
                                              <p:pRg st="5" end="5"/>
                                            </p:txEl>
                                          </p:spTgt>
                                        </p:tgtEl>
                                        <p:attrNameLst>
                                          <p:attrName>style.visibility</p:attrName>
                                        </p:attrNameLst>
                                      </p:cBhvr>
                                      <p:to>
                                        <p:strVal val="visible"/>
                                      </p:to>
                                    </p:set>
                                    <p:anim calcmode="lin" valueType="num">
                                      <p:cBhvr additive="base">
                                        <p:cTn id="35" dur="500" fill="hold"/>
                                        <p:tgtEl>
                                          <p:spTgt spid="5939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stCondLst>
                                    <p:cond delay="1500"/>
                                  </p:stCondLst>
                                  <p:childTnLst>
                                    <p:set>
                                      <p:cBhvr>
                                        <p:cTn id="39" dur="1" fill="hold">
                                          <p:stCondLst>
                                            <p:cond delay="0"/>
                                          </p:stCondLst>
                                        </p:cTn>
                                        <p:tgtEl>
                                          <p:spTgt spid="59395">
                                            <p:txEl>
                                              <p:pRg st="6" end="6"/>
                                            </p:txEl>
                                          </p:spTgt>
                                        </p:tgtEl>
                                        <p:attrNameLst>
                                          <p:attrName>style.visibility</p:attrName>
                                        </p:attrNameLst>
                                      </p:cBhvr>
                                      <p:to>
                                        <p:strVal val="visible"/>
                                      </p:to>
                                    </p:set>
                                    <p:anim calcmode="lin" valueType="num">
                                      <p:cBhvr additive="base">
                                        <p:cTn id="40" dur="500" fill="hold"/>
                                        <p:tgtEl>
                                          <p:spTgt spid="59395">
                                            <p:txEl>
                                              <p:pRg st="6" end="6"/>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59395">
                                            <p:txEl>
                                              <p:pRg st="6" end="6"/>
                                            </p:txEl>
                                          </p:spTgt>
                                        </p:tgtEl>
                                        <p:attrNameLst>
                                          <p:attrName>ppt_y</p:attrName>
                                        </p:attrNameLst>
                                      </p:cBhvr>
                                      <p:tavLst>
                                        <p:tav tm="0">
                                          <p:val>
                                            <p:strVal val="#ppt_y"/>
                                          </p:val>
                                        </p:tav>
                                        <p:tav tm="100000">
                                          <p:val>
                                            <p:strVal val="#ppt_y"/>
                                          </p:val>
                                        </p:tav>
                                      </p:tavLst>
                                    </p:anim>
                                  </p:childTnLst>
                                </p:cTn>
                              </p:par>
                            </p:childTnLst>
                          </p:cTn>
                        </p:par>
                        <p:par>
                          <p:cTn id="42" fill="hold">
                            <p:stCondLst>
                              <p:cond delay="5000"/>
                            </p:stCondLst>
                            <p:childTnLst>
                              <p:par>
                                <p:cTn id="43" presetID="2" presetClass="entr" presetSubtype="8" fill="hold" grpId="0" nodeType="afterEffect">
                                  <p:stCondLst>
                                    <p:cond delay="500"/>
                                  </p:stCondLst>
                                  <p:childTnLst>
                                    <p:set>
                                      <p:cBhvr>
                                        <p:cTn id="44" dur="1" fill="hold">
                                          <p:stCondLst>
                                            <p:cond delay="0"/>
                                          </p:stCondLst>
                                        </p:cTn>
                                        <p:tgtEl>
                                          <p:spTgt spid="59395">
                                            <p:txEl>
                                              <p:pRg st="7" end="7"/>
                                            </p:txEl>
                                          </p:spTgt>
                                        </p:tgtEl>
                                        <p:attrNameLst>
                                          <p:attrName>style.visibility</p:attrName>
                                        </p:attrNameLst>
                                      </p:cBhvr>
                                      <p:to>
                                        <p:strVal val="visible"/>
                                      </p:to>
                                    </p:set>
                                    <p:anim calcmode="lin" valueType="num">
                                      <p:cBhvr additive="base">
                                        <p:cTn id="45" dur="500" fill="hold"/>
                                        <p:tgtEl>
                                          <p:spTgt spid="59395">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593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eaLnBrk="1" hangingPunct="1">
              <a:defRPr/>
            </a:pPr>
            <a:r>
              <a:rPr lang="en-US" dirty="0" smtClean="0"/>
              <a:t>What are the categories?</a:t>
            </a:r>
          </a:p>
          <a:p>
            <a:pPr lvl="1" eaLnBrk="1" hangingPunct="1">
              <a:defRPr/>
            </a:pPr>
            <a:r>
              <a:rPr lang="en-US" dirty="0" smtClean="0"/>
              <a:t>Utility (20 year lifespan)</a:t>
            </a:r>
          </a:p>
          <a:p>
            <a:pPr lvl="1" eaLnBrk="1" hangingPunct="1">
              <a:defRPr/>
            </a:pPr>
            <a:r>
              <a:rPr lang="en-US" dirty="0" smtClean="0"/>
              <a:t>Plant (20 year lifespan)</a:t>
            </a:r>
          </a:p>
          <a:p>
            <a:pPr lvl="1" eaLnBrk="1" hangingPunct="1">
              <a:defRPr/>
            </a:pPr>
            <a:endParaRPr lang="en-US" dirty="0" smtClean="0"/>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2013</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2013</a:t>
            </a:r>
            <a:endParaRPr lang="en-US" sz="1200" dirty="0"/>
          </a:p>
        </p:txBody>
      </p:sp>
    </p:spTree>
    <p:extLst>
      <p:ext uri="{BB962C8B-B14F-4D97-AF65-F5344CB8AC3E}">
        <p14:creationId xmlns:p14="http://schemas.microsoft.com/office/powerpoint/2010/main" val="118184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457200" y="762001"/>
            <a:ext cx="3886200" cy="5410200"/>
          </a:xfrm>
          <a:solidFill>
            <a:schemeClr val="tx1"/>
          </a:solidFill>
          <a:ln w="63500">
            <a:solidFill>
              <a:schemeClr val="bg2"/>
            </a:solidFill>
          </a:ln>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David Bassett                                   </a:t>
            </a:r>
            <a:r>
              <a:rPr lang="en-US" dirty="0" err="1" smtClean="0">
                <a:solidFill>
                  <a:srgbClr val="FFFFFF"/>
                </a:solidFill>
              </a:rPr>
              <a:t>Bassett</a:t>
            </a:r>
            <a:r>
              <a:rPr lang="en-US" dirty="0" smtClean="0">
                <a:solidFill>
                  <a:srgbClr val="FFFFFF"/>
                </a:solidFill>
              </a:rPr>
              <a:t> IP Strategies</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r>
              <a:rPr lang="en-US" smtClean="0">
                <a:solidFill>
                  <a:srgbClr val="FFFFFF"/>
                </a:solidFill>
              </a:rPr>
              <a:t>www.bassett.pro</a:t>
            </a:r>
            <a:endParaRPr lang="en-US" dirty="0">
              <a:solidFill>
                <a:srgbClr val="FFFFFF"/>
              </a:solidFill>
            </a:endParaRPr>
          </a:p>
        </p:txBody>
      </p:sp>
      <p:sp>
        <p:nvSpPr>
          <p:cNvPr id="6" name="Date Placeholder 5"/>
          <p:cNvSpPr>
            <a:spLocks noGrp="1"/>
          </p:cNvSpPr>
          <p:nvPr>
            <p:ph type="dt" sz="quarter" idx="12"/>
          </p:nvPr>
        </p:nvSpPr>
        <p:spPr/>
        <p:txBody>
          <a:bodyPr/>
          <a:lstStyle/>
          <a:p>
            <a:r>
              <a:rPr lang="en-US" smtClean="0">
                <a:solidFill>
                  <a:srgbClr val="FFFFFF"/>
                </a:solidFill>
              </a:rPr>
              <a:t>© 2013</a:t>
            </a:r>
            <a:endParaRPr lang="en-US" dirty="0">
              <a:solidFill>
                <a:srgbClr val="FFFFFF"/>
              </a:solidFill>
            </a:endParaRPr>
          </a:p>
        </p:txBody>
      </p:sp>
      <p:sp>
        <p:nvSpPr>
          <p:cNvPr id="7" name="Rectangle 6"/>
          <p:cNvSpPr/>
          <p:nvPr/>
        </p:nvSpPr>
        <p:spPr bwMode="auto">
          <a:xfrm>
            <a:off x="762000" y="1905000"/>
            <a:ext cx="2667000" cy="3962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762000"/>
            <a:ext cx="3889375" cy="5465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bwMode="auto">
          <a:xfrm>
            <a:off x="990600" y="4267200"/>
            <a:ext cx="2895600" cy="1371600"/>
          </a:xfrm>
          <a:prstGeom prst="rect">
            <a:avLst/>
          </a:prstGeom>
          <a:solidFill>
            <a:srgbClr val="99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2667000" y="3494595"/>
            <a:ext cx="304800" cy="772605"/>
          </a:xfrm>
          <a:prstGeom prst="rect">
            <a:avLst/>
          </a:prstGeom>
          <a:solidFill>
            <a:srgbClr val="99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473132"/>
            <a:ext cx="317500"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bwMode="auto">
          <a:xfrm>
            <a:off x="1371600" y="4572000"/>
            <a:ext cx="533400" cy="381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3762" y="4581144"/>
            <a:ext cx="549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581144"/>
            <a:ext cx="549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bwMode="auto">
          <a:xfrm>
            <a:off x="1638300" y="5181600"/>
            <a:ext cx="266700" cy="457200"/>
          </a:xfrm>
          <a:prstGeom prst="rect">
            <a:avLst/>
          </a:prstGeom>
          <a:solidFill>
            <a:schemeClr val="bg2"/>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Freeform 12"/>
          <p:cNvSpPr/>
          <p:nvPr/>
        </p:nvSpPr>
        <p:spPr bwMode="auto">
          <a:xfrm>
            <a:off x="2065020" y="1993392"/>
            <a:ext cx="804672" cy="1572768"/>
          </a:xfrm>
          <a:custGeom>
            <a:avLst/>
            <a:gdLst>
              <a:gd name="connsiteX0" fmla="*/ 621792 w 804672"/>
              <a:gd name="connsiteY0" fmla="*/ 1572768 h 1572768"/>
              <a:gd name="connsiteX1" fmla="*/ 731520 w 804672"/>
              <a:gd name="connsiteY1" fmla="*/ 1536192 h 1572768"/>
              <a:gd name="connsiteX2" fmla="*/ 804672 w 804672"/>
              <a:gd name="connsiteY2" fmla="*/ 1389888 h 1572768"/>
              <a:gd name="connsiteX3" fmla="*/ 768096 w 804672"/>
              <a:gd name="connsiteY3" fmla="*/ 950976 h 1572768"/>
              <a:gd name="connsiteX4" fmla="*/ 694944 w 804672"/>
              <a:gd name="connsiteY4" fmla="*/ 914400 h 1572768"/>
              <a:gd name="connsiteX5" fmla="*/ 256032 w 804672"/>
              <a:gd name="connsiteY5" fmla="*/ 950976 h 1572768"/>
              <a:gd name="connsiteX6" fmla="*/ 292608 w 804672"/>
              <a:gd name="connsiteY6" fmla="*/ 1207008 h 1572768"/>
              <a:gd name="connsiteX7" fmla="*/ 475488 w 804672"/>
              <a:gd name="connsiteY7" fmla="*/ 1243584 h 1572768"/>
              <a:gd name="connsiteX8" fmla="*/ 694944 w 804672"/>
              <a:gd name="connsiteY8" fmla="*/ 1170432 h 1572768"/>
              <a:gd name="connsiteX9" fmla="*/ 768096 w 804672"/>
              <a:gd name="connsiteY9" fmla="*/ 914400 h 1572768"/>
              <a:gd name="connsiteX10" fmla="*/ 731520 w 804672"/>
              <a:gd name="connsiteY10" fmla="*/ 585216 h 1572768"/>
              <a:gd name="connsiteX11" fmla="*/ 658368 w 804672"/>
              <a:gd name="connsiteY11" fmla="*/ 512064 h 1572768"/>
              <a:gd name="connsiteX12" fmla="*/ 621792 w 804672"/>
              <a:gd name="connsiteY12" fmla="*/ 438912 h 1572768"/>
              <a:gd name="connsiteX13" fmla="*/ 512064 w 804672"/>
              <a:gd name="connsiteY13" fmla="*/ 402336 h 1572768"/>
              <a:gd name="connsiteX14" fmla="*/ 36576 w 804672"/>
              <a:gd name="connsiteY14" fmla="*/ 438912 h 1572768"/>
              <a:gd name="connsiteX15" fmla="*/ 0 w 804672"/>
              <a:gd name="connsiteY15" fmla="*/ 512064 h 1572768"/>
              <a:gd name="connsiteX16" fmla="*/ 109728 w 804672"/>
              <a:gd name="connsiteY16" fmla="*/ 731520 h 1572768"/>
              <a:gd name="connsiteX17" fmla="*/ 365760 w 804672"/>
              <a:gd name="connsiteY17" fmla="*/ 694944 h 1572768"/>
              <a:gd name="connsiteX18" fmla="*/ 402336 w 804672"/>
              <a:gd name="connsiteY18" fmla="*/ 621792 h 1572768"/>
              <a:gd name="connsiteX19" fmla="*/ 219456 w 804672"/>
              <a:gd name="connsiteY19" fmla="*/ 0 h 1572768"/>
              <a:gd name="connsiteX20" fmla="*/ 182880 w 804672"/>
              <a:gd name="connsiteY20" fmla="*/ 0 h 1572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04672" h="1572768">
                <a:moveTo>
                  <a:pt x="621792" y="1572768"/>
                </a:moveTo>
                <a:cubicBezTo>
                  <a:pt x="658368" y="1560576"/>
                  <a:pt x="704258" y="1563454"/>
                  <a:pt x="731520" y="1536192"/>
                </a:cubicBezTo>
                <a:cubicBezTo>
                  <a:pt x="770074" y="1497638"/>
                  <a:pt x="804672" y="1389888"/>
                  <a:pt x="804672" y="1389888"/>
                </a:cubicBezTo>
                <a:cubicBezTo>
                  <a:pt x="792480" y="1243584"/>
                  <a:pt x="801108" y="1094027"/>
                  <a:pt x="768096" y="950976"/>
                </a:cubicBezTo>
                <a:cubicBezTo>
                  <a:pt x="761966" y="924412"/>
                  <a:pt x="722206" y="914400"/>
                  <a:pt x="694944" y="914400"/>
                </a:cubicBezTo>
                <a:cubicBezTo>
                  <a:pt x="548133" y="914400"/>
                  <a:pt x="402336" y="938784"/>
                  <a:pt x="256032" y="950976"/>
                </a:cubicBezTo>
                <a:cubicBezTo>
                  <a:pt x="268224" y="1036320"/>
                  <a:pt x="240882" y="1138040"/>
                  <a:pt x="292608" y="1207008"/>
                </a:cubicBezTo>
                <a:cubicBezTo>
                  <a:pt x="329908" y="1256742"/>
                  <a:pt x="413321" y="1243584"/>
                  <a:pt x="475488" y="1243584"/>
                </a:cubicBezTo>
                <a:cubicBezTo>
                  <a:pt x="561864" y="1243584"/>
                  <a:pt x="623674" y="1206067"/>
                  <a:pt x="694944" y="1170432"/>
                </a:cubicBezTo>
                <a:cubicBezTo>
                  <a:pt x="712192" y="1118688"/>
                  <a:pt x="768096" y="960327"/>
                  <a:pt x="768096" y="914400"/>
                </a:cubicBezTo>
                <a:cubicBezTo>
                  <a:pt x="768096" y="803997"/>
                  <a:pt x="760569" y="691729"/>
                  <a:pt x="731520" y="585216"/>
                </a:cubicBezTo>
                <a:cubicBezTo>
                  <a:pt x="722447" y="551947"/>
                  <a:pt x="679059" y="539651"/>
                  <a:pt x="658368" y="512064"/>
                </a:cubicBezTo>
                <a:cubicBezTo>
                  <a:pt x="642011" y="490254"/>
                  <a:pt x="643602" y="455269"/>
                  <a:pt x="621792" y="438912"/>
                </a:cubicBezTo>
                <a:cubicBezTo>
                  <a:pt x="590948" y="415779"/>
                  <a:pt x="548640" y="414528"/>
                  <a:pt x="512064" y="402336"/>
                </a:cubicBezTo>
                <a:cubicBezTo>
                  <a:pt x="353568" y="414528"/>
                  <a:pt x="192012" y="405604"/>
                  <a:pt x="36576" y="438912"/>
                </a:cubicBezTo>
                <a:cubicBezTo>
                  <a:pt x="9919" y="444624"/>
                  <a:pt x="0" y="484802"/>
                  <a:pt x="0" y="512064"/>
                </a:cubicBezTo>
                <a:cubicBezTo>
                  <a:pt x="0" y="700715"/>
                  <a:pt x="-644" y="676334"/>
                  <a:pt x="109728" y="731520"/>
                </a:cubicBezTo>
                <a:cubicBezTo>
                  <a:pt x="195072" y="719328"/>
                  <a:pt x="285039" y="725215"/>
                  <a:pt x="365760" y="694944"/>
                </a:cubicBezTo>
                <a:cubicBezTo>
                  <a:pt x="391286" y="685372"/>
                  <a:pt x="402336" y="649054"/>
                  <a:pt x="402336" y="621792"/>
                </a:cubicBezTo>
                <a:cubicBezTo>
                  <a:pt x="402336" y="540192"/>
                  <a:pt x="517736" y="0"/>
                  <a:pt x="219456" y="0"/>
                </a:cubicBezTo>
                <a:lnTo>
                  <a:pt x="182880" y="0"/>
                </a:lnTo>
              </a:path>
            </a:pathLst>
          </a:custGeom>
          <a:noFill/>
          <a:ln w="1270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1910873"/>
            <a:ext cx="933450" cy="170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un 13"/>
          <p:cNvSpPr/>
          <p:nvPr/>
        </p:nvSpPr>
        <p:spPr bwMode="auto">
          <a:xfrm>
            <a:off x="731838" y="1143000"/>
            <a:ext cx="1173162" cy="1130808"/>
          </a:xfrm>
          <a:prstGeom prst="sun">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Sun 14"/>
          <p:cNvSpPr/>
          <p:nvPr/>
        </p:nvSpPr>
        <p:spPr bwMode="auto">
          <a:xfrm>
            <a:off x="6077743" y="2514600"/>
            <a:ext cx="1600200" cy="1752600"/>
          </a:xfrm>
          <a:prstGeom prst="su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6745287" y="3611086"/>
            <a:ext cx="265113" cy="2027714"/>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Oval 16"/>
          <p:cNvSpPr/>
          <p:nvPr/>
        </p:nvSpPr>
        <p:spPr bwMode="auto">
          <a:xfrm>
            <a:off x="7010400" y="4419600"/>
            <a:ext cx="667543" cy="342900"/>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58642" y="4762500"/>
            <a:ext cx="68262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689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1000"/>
                                  </p:stCondLst>
                                  <p:childTnLst>
                                    <p:set>
                                      <p:cBhvr>
                                        <p:cTn id="30" dur="1" fill="hold">
                                          <p:stCondLst>
                                            <p:cond delay="0"/>
                                          </p:stCondLst>
                                        </p:cTn>
                                        <p:tgtEl>
                                          <p:spTgt spid="1026"/>
                                        </p:tgtEl>
                                        <p:attrNameLst>
                                          <p:attrName>style.visibility</p:attrName>
                                        </p:attrNameLst>
                                      </p:cBhvr>
                                      <p:to>
                                        <p:strVal val="visible"/>
                                      </p:to>
                                    </p:set>
                                  </p:childTnLst>
                                </p:cTn>
                              </p:par>
                              <p:par>
                                <p:cTn id="31" presetID="1" presetClass="entr" presetSubtype="0" fill="hold" grpId="0" nodeType="withEffect">
                                  <p:stCondLst>
                                    <p:cond delay="100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100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1000"/>
                                  </p:stCondLst>
                                  <p:childTnLst>
                                    <p:set>
                                      <p:cBhvr>
                                        <p:cTn id="36" dur="1" fill="hold">
                                          <p:stCondLst>
                                            <p:cond delay="0"/>
                                          </p:stCondLst>
                                        </p:cTn>
                                        <p:tgtEl>
                                          <p:spTgt spid="1033"/>
                                        </p:tgtEl>
                                        <p:attrNameLst>
                                          <p:attrName>style.visibility</p:attrName>
                                        </p:attrNameLst>
                                      </p:cBhvr>
                                      <p:to>
                                        <p:strVal val="visible"/>
                                      </p:to>
                                    </p:set>
                                  </p:childTnLst>
                                </p:cTn>
                              </p:par>
                              <p:par>
                                <p:cTn id="37" presetID="1" presetClass="entr" presetSubtype="0" fill="hold" grpId="0" nodeType="withEffect">
                                  <p:stCondLst>
                                    <p:cond delay="100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8" grpId="0" animBg="1"/>
      <p:bldP spid="9" grpId="0" animBg="1"/>
      <p:bldP spid="11" grpId="0" animBg="1"/>
      <p:bldP spid="12" grpId="0" animBg="1"/>
      <p:bldP spid="13" grpId="0" animBg="1"/>
      <p:bldP spid="14" grpId="0" animBg="1"/>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ctrTitle" sz="quarter"/>
          </p:nvPr>
        </p:nvSpPr>
        <p:spPr/>
        <p:txBody>
          <a:bodyPr/>
          <a:lstStyle/>
          <a:p>
            <a:pPr eaLnBrk="1" hangingPunct="1">
              <a:defRPr/>
            </a:pPr>
            <a:r>
              <a:rPr lang="en-US" dirty="0" smtClean="0"/>
              <a:t>Patent Basics</a:t>
            </a:r>
          </a:p>
        </p:txBody>
      </p:sp>
      <p:sp>
        <p:nvSpPr>
          <p:cNvPr id="59395" name="Rectangle 3"/>
          <p:cNvSpPr>
            <a:spLocks noGrp="1" noChangeArrowheads="1"/>
          </p:cNvSpPr>
          <p:nvPr>
            <p:ph type="subTitle" sz="quarter" idx="1"/>
          </p:nvPr>
        </p:nvSpPr>
        <p:spPr/>
        <p:txBody>
          <a:bodyPr/>
          <a:lstStyle/>
          <a:p>
            <a:pPr eaLnBrk="1" hangingPunct="1">
              <a:defRPr/>
            </a:pPr>
            <a:r>
              <a:rPr lang="en-US" dirty="0" smtClean="0"/>
              <a:t>What are the categories?</a:t>
            </a:r>
          </a:p>
          <a:p>
            <a:pPr lvl="1" eaLnBrk="1" hangingPunct="1">
              <a:defRPr/>
            </a:pPr>
            <a:r>
              <a:rPr lang="en-US" dirty="0" smtClean="0"/>
              <a:t>Utility (20 year lifespan)</a:t>
            </a:r>
          </a:p>
          <a:p>
            <a:pPr lvl="1" eaLnBrk="1" hangingPunct="1">
              <a:defRPr/>
            </a:pPr>
            <a:r>
              <a:rPr lang="en-US" dirty="0" smtClean="0"/>
              <a:t>Plant (20 year lifespan)</a:t>
            </a:r>
          </a:p>
          <a:p>
            <a:pPr lvl="1" eaLnBrk="1" hangingPunct="1">
              <a:defRPr/>
            </a:pPr>
            <a:r>
              <a:rPr lang="en-US" dirty="0" smtClean="0"/>
              <a:t>Design (14 year lifespan)</a:t>
            </a:r>
          </a:p>
          <a:p>
            <a:pPr lvl="1" eaLnBrk="1" hangingPunct="1">
              <a:defRPr/>
            </a:pPr>
            <a:r>
              <a:rPr lang="en-US" dirty="0" smtClean="0"/>
              <a:t>Provisional (12 month lifespan)</a:t>
            </a:r>
          </a:p>
        </p:txBody>
      </p:sp>
      <p:sp>
        <p:nvSpPr>
          <p:cNvPr id="13315"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t>David Bassett                                   </a:t>
            </a:r>
            <a:r>
              <a:rPr lang="en-US" dirty="0" err="1" smtClean="0"/>
              <a:t>Bassett</a:t>
            </a:r>
            <a:r>
              <a:rPr lang="en-US" dirty="0" smtClean="0"/>
              <a:t> IP Strategies</a:t>
            </a:r>
          </a:p>
        </p:txBody>
      </p:sp>
      <p:sp>
        <p:nvSpPr>
          <p:cNvPr id="3" name="Slide Number Placeholder 2"/>
          <p:cNvSpPr>
            <a:spLocks noGrp="1"/>
          </p:cNvSpPr>
          <p:nvPr>
            <p:ph type="sldNum" sz="quarter" idx="11"/>
          </p:nvPr>
        </p:nvSpPr>
        <p:spPr/>
        <p:txBody>
          <a:bodyPr/>
          <a:lstStyle/>
          <a:p>
            <a:pPr>
              <a:defRPr/>
            </a:pPr>
            <a:r>
              <a:rPr lang="en-US" smtClean="0"/>
              <a:t>www.bassett.pro</a:t>
            </a:r>
            <a:endParaRPr lang="en-US" dirty="0"/>
          </a:p>
        </p:txBody>
      </p:sp>
      <p:sp>
        <p:nvSpPr>
          <p:cNvPr id="2" name="Date Placeholder 1"/>
          <p:cNvSpPr>
            <a:spLocks noGrp="1"/>
          </p:cNvSpPr>
          <p:nvPr>
            <p:ph type="dt" sz="quarter" idx="12"/>
          </p:nvPr>
        </p:nvSpPr>
        <p:spPr/>
        <p:txBody>
          <a:bodyPr/>
          <a:lstStyle/>
          <a:p>
            <a:r>
              <a:rPr lang="en-US" dirty="0" smtClean="0"/>
              <a:t>© 2013</a:t>
            </a:r>
            <a:endParaRPr lang="en-US" dirty="0"/>
          </a:p>
        </p:txBody>
      </p:sp>
      <p:sp>
        <p:nvSpPr>
          <p:cNvPr id="13319" name="Rectangle 13"/>
          <p:cNvSpPr txBox="1">
            <a:spLocks noGrp="1" noChangeArrowheads="1"/>
          </p:cNvSpPr>
          <p:nvPr/>
        </p:nvSpPr>
        <p:spPr bwMode="auto">
          <a:xfrm>
            <a:off x="457200" y="624840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 </a:t>
            </a:r>
            <a:r>
              <a:rPr lang="en-US" sz="1200" dirty="0" smtClean="0"/>
              <a:t>2013</a:t>
            </a:r>
            <a:endParaRPr lang="en-US" sz="1200" dirty="0"/>
          </a:p>
        </p:txBody>
      </p:sp>
    </p:spTree>
    <p:extLst>
      <p:ext uri="{BB962C8B-B14F-4D97-AF65-F5344CB8AC3E}">
        <p14:creationId xmlns:p14="http://schemas.microsoft.com/office/powerpoint/2010/main" val="333825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anim calcmode="lin" valueType="num">
                                      <p:cBhvr additive="base">
                                        <p:cTn id="11"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93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anim calcmode="lin" valueType="num">
                                      <p:cBhvr additive="base">
                                        <p:cTn id="15"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9395">
                                            <p:txEl>
                                              <p:pRg st="3" end="3"/>
                                            </p:txEl>
                                          </p:spTgt>
                                        </p:tgtEl>
                                        <p:attrNameLst>
                                          <p:attrName>style.visibility</p:attrName>
                                        </p:attrNameLst>
                                      </p:cBhvr>
                                      <p:to>
                                        <p:strVal val="visible"/>
                                      </p:to>
                                    </p:set>
                                    <p:anim calcmode="lin" valueType="num">
                                      <p:cBhvr additive="base">
                                        <p:cTn id="21" dur="500" fill="hold"/>
                                        <p:tgtEl>
                                          <p:spTgt spid="5939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 calcmode="lin" valueType="num">
                                      <p:cBhvr additive="base">
                                        <p:cTn id="27" dur="500" fill="hold"/>
                                        <p:tgtEl>
                                          <p:spTgt spid="5939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theme/theme1.xml><?xml version="1.0" encoding="utf-8"?>
<a:theme xmlns:a="http://schemas.openxmlformats.org/drawingml/2006/main" name="Title Slide - B IP S">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eneric Slide - B IP S">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Preserving Intellectual Property 02-15-11</Template>
  <TotalTime>3593</TotalTime>
  <Words>1555</Words>
  <Application>Microsoft Office PowerPoint</Application>
  <PresentationFormat>On-screen Show (4:3)</PresentationFormat>
  <Paragraphs>361</Paragraphs>
  <Slides>29</Slides>
  <Notes>29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Garamond</vt:lpstr>
      <vt:lpstr>Wingdings</vt:lpstr>
      <vt:lpstr>Title Slide - B IP S</vt:lpstr>
      <vt:lpstr>Generic Slide - B IP S</vt:lpstr>
      <vt:lpstr>Patenting Under The America Invents Act</vt:lpstr>
      <vt:lpstr>DISCLAIMER</vt:lpstr>
      <vt:lpstr>The America Invents Act Outline</vt:lpstr>
      <vt:lpstr>Patent Basics</vt:lpstr>
      <vt:lpstr>Patent Basics</vt:lpstr>
      <vt:lpstr>Patent Basics</vt:lpstr>
      <vt:lpstr>Patent Basics</vt:lpstr>
      <vt:lpstr>PowerPoint Presentation</vt:lpstr>
      <vt:lpstr>Patent Basics</vt:lpstr>
      <vt:lpstr>Patent Basics</vt:lpstr>
      <vt:lpstr>Leahy-Smith  America Invents Act</vt:lpstr>
      <vt:lpstr>Leahy-Smith  America Invents Act</vt:lpstr>
      <vt:lpstr>PowerPoint Presentation</vt:lpstr>
      <vt:lpstr>Leahy-Smith  America Invents Act</vt:lpstr>
      <vt:lpstr>Leahy-Smith  America Invents Act</vt:lpstr>
      <vt:lpstr>Leahy-Smith  America Invents Act</vt:lpstr>
      <vt:lpstr>How Does It Work?</vt:lpstr>
      <vt:lpstr>PowerPoint Presentation</vt:lpstr>
      <vt:lpstr>How Does It Work?</vt:lpstr>
      <vt:lpstr>How Does It Work?</vt:lpstr>
      <vt:lpstr>How Does It Work?</vt:lpstr>
      <vt:lpstr>How Did It Work?</vt:lpstr>
      <vt:lpstr>How Did It Work?</vt:lpstr>
      <vt:lpstr>How Did It Work?</vt:lpstr>
      <vt:lpstr>What’s That Mean to Me?</vt:lpstr>
      <vt:lpstr>What’s That Mean to Me?</vt:lpstr>
      <vt:lpstr>Final Thoughts</vt:lpstr>
      <vt:lpstr>Questions?</vt:lpstr>
      <vt:lpstr>Thank You</vt:lpstr>
    </vt:vector>
  </TitlesOfParts>
  <Company>Bassett Statistical Company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 Invents Act</dc:title>
  <dc:creator>Dave Bassett</dc:creator>
  <cp:lastModifiedBy>Dave Bassett</cp:lastModifiedBy>
  <cp:revision>69</cp:revision>
  <cp:lastPrinted>2013-02-18T21:23:38Z</cp:lastPrinted>
  <dcterms:created xsi:type="dcterms:W3CDTF">2012-05-21T23:54:58Z</dcterms:created>
  <dcterms:modified xsi:type="dcterms:W3CDTF">2017-05-17T18:30:55Z</dcterms:modified>
</cp:coreProperties>
</file>